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45" r:id="rId2"/>
  </p:sldMasterIdLst>
  <p:notesMasterIdLst>
    <p:notesMasterId r:id="rId31"/>
  </p:notesMasterIdLst>
  <p:sldIdLst>
    <p:sldId id="301" r:id="rId3"/>
    <p:sldId id="302" r:id="rId4"/>
    <p:sldId id="326" r:id="rId5"/>
    <p:sldId id="327" r:id="rId6"/>
    <p:sldId id="325" r:id="rId7"/>
    <p:sldId id="303" r:id="rId8"/>
    <p:sldId id="328" r:id="rId9"/>
    <p:sldId id="329" r:id="rId10"/>
    <p:sldId id="299" r:id="rId11"/>
    <p:sldId id="355" r:id="rId12"/>
    <p:sldId id="305" r:id="rId13"/>
    <p:sldId id="331" r:id="rId14"/>
    <p:sldId id="332" r:id="rId15"/>
    <p:sldId id="307" r:id="rId16"/>
    <p:sldId id="308" r:id="rId17"/>
    <p:sldId id="309" r:id="rId18"/>
    <p:sldId id="310" r:id="rId19"/>
    <p:sldId id="311" r:id="rId20"/>
    <p:sldId id="2147470063" r:id="rId21"/>
    <p:sldId id="230719452" r:id="rId22"/>
    <p:sldId id="2147470072" r:id="rId23"/>
    <p:sldId id="336" r:id="rId24"/>
    <p:sldId id="337" r:id="rId25"/>
    <p:sldId id="334" r:id="rId26"/>
    <p:sldId id="335" r:id="rId27"/>
    <p:sldId id="2147470071" r:id="rId28"/>
    <p:sldId id="2147470068" r:id="rId29"/>
    <p:sldId id="21474700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969"/>
    <a:srgbClr val="5B255F"/>
    <a:srgbClr val="7EBF2B"/>
    <a:srgbClr val="0093AF"/>
    <a:srgbClr val="76B82A"/>
    <a:srgbClr val="C4E89C"/>
    <a:srgbClr val="A5E8FD"/>
    <a:srgbClr val="FFFFFF"/>
    <a:srgbClr val="871A5E"/>
    <a:srgbClr val="1D4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02" autoAdjust="0"/>
  </p:normalViewPr>
  <p:slideViewPr>
    <p:cSldViewPr snapToGrid="0">
      <p:cViewPr varScale="1">
        <p:scale>
          <a:sx n="90" d="100"/>
          <a:sy n="90" d="100"/>
        </p:scale>
        <p:origin x="37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860FA-A2F3-48CF-82A1-2BEB0528F8DB}" type="datetimeFigureOut">
              <a:rPr lang="fr-FR" smtClean="0"/>
              <a:t>31/03/2026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21BCC-E090-40CC-A30D-98049B37E8D1}" type="slidenum">
              <a:rPr lang="fr-FR" smtClean="0"/>
              <a:t>‹N°›</a:t>
            </a:fld>
            <a:endParaRPr lang="fr-FR"/>
          </a:p>
        </p:txBody>
      </p:sp>
    </p:spTree>
    <p:extLst>
      <p:ext uri="{BB962C8B-B14F-4D97-AF65-F5344CB8AC3E}">
        <p14:creationId xmlns:p14="http://schemas.microsoft.com/office/powerpoint/2010/main" val="20624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dirty="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a:t>
            </a:fld>
            <a:endParaRPr lang="fr-FR"/>
          </a:p>
        </p:txBody>
      </p:sp>
    </p:spTree>
    <p:extLst>
      <p:ext uri="{BB962C8B-B14F-4D97-AF65-F5344CB8AC3E}">
        <p14:creationId xmlns:p14="http://schemas.microsoft.com/office/powerpoint/2010/main" val="428882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a:t>13. </a:t>
            </a:r>
            <a:r>
              <a:rPr lang="fr-FR" sz="1200" b="0" i="0" u="none" strike="noStrike">
                <a:solidFill>
                  <a:srgbClr val="000000"/>
                </a:solidFill>
                <a:effectLst/>
                <a:latin typeface="Calibri" panose="020F0502020204030204" pitchFamily="34" charset="0"/>
              </a:rPr>
              <a:t>Dans les troubles sensoriels, nous sommes aussi bien sur l’audition, la vision que le toucher. Si le trouble est corrigé (port de lunettes, d’appareil auditif par exemple) et donc non impactant pour le patient, le score sera de 0. Ici c’est l’impact des troubles sur le quotidien du patient qui est évalué.</a:t>
            </a:r>
          </a:p>
          <a:p>
            <a:endParaRPr lang="fr-FR" i="0"/>
          </a:p>
          <a:p>
            <a:endParaRPr lang="fr-FR" i="0"/>
          </a:p>
          <a:p>
            <a:r>
              <a:rPr lang="fr-FR" sz="1200" b="0" i="0" u="none" strike="noStrike">
                <a:solidFill>
                  <a:srgbClr val="000000"/>
                </a:solidFill>
                <a:effectLst/>
                <a:latin typeface="Calibri" panose="020F0502020204030204" pitchFamily="34" charset="0"/>
              </a:rPr>
              <a:t>14. et pour finir, le dernier item évalue les fonctions cognitives et la communication en fonction de l’altération de ces dernières. </a:t>
            </a:r>
          </a:p>
          <a:p>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Après l'évaluation, le score total est calculé.</a:t>
            </a:r>
            <a:endParaRPr lang="fr-FR" b="0" i="0">
              <a:effectLst/>
            </a:endParaRPr>
          </a:p>
          <a:p>
            <a:pPr algn="just" rtl="0">
              <a:spcBef>
                <a:spcPts val="1200"/>
              </a:spcBef>
              <a:spcAft>
                <a:spcPts val="1200"/>
              </a:spcAft>
            </a:pPr>
            <a:br>
              <a:rPr lang="fr-FR" b="0" i="0">
                <a:effectLst/>
              </a:rPr>
            </a:br>
            <a:r>
              <a:rPr lang="fr-FR" sz="1200" b="0" i="0" u="none" strike="noStrike">
                <a:solidFill>
                  <a:srgbClr val="000000"/>
                </a:solidFill>
                <a:effectLst/>
                <a:latin typeface="Calibri" panose="020F0502020204030204" pitchFamily="34" charset="0"/>
              </a:rPr>
              <a:t>Si le score indique un besoin de coordination, le professionnel de santé qui a rempli la grille prend contact avec les autres PS désignés par le patient. Ces derniers consentent à intégrer l’ESCAP. </a:t>
            </a:r>
            <a:endParaRPr lang="fr-FR" b="0" i="0">
              <a:effectLst/>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Pour rappel le score doit être au minimum de 13 points sur 26 pour intégrer l’ESCAP ou de 14 points sur 28 en cas de maternité. Pour la maternité, si au moins 3 items obtiennent 2 points, la patiente peut intégrer l’ESCAP, quel que soit le score obtenu.</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18</a:t>
            </a:fld>
            <a:endParaRPr lang="fr-FR"/>
          </a:p>
        </p:txBody>
      </p:sp>
    </p:spTree>
    <p:extLst>
      <p:ext uri="{BB962C8B-B14F-4D97-AF65-F5344CB8AC3E}">
        <p14:creationId xmlns:p14="http://schemas.microsoft.com/office/powerpoint/2010/main" val="48593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20</a:t>
            </a:fld>
            <a:endParaRPr lang="fr-FR"/>
          </a:p>
        </p:txBody>
      </p:sp>
    </p:spTree>
    <p:extLst>
      <p:ext uri="{BB962C8B-B14F-4D97-AF65-F5344CB8AC3E}">
        <p14:creationId xmlns:p14="http://schemas.microsoft.com/office/powerpoint/2010/main" val="316362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dirty="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21</a:t>
            </a:fld>
            <a:endParaRPr lang="fr-FR"/>
          </a:p>
        </p:txBody>
      </p:sp>
    </p:spTree>
    <p:extLst>
      <p:ext uri="{BB962C8B-B14F-4D97-AF65-F5344CB8AC3E}">
        <p14:creationId xmlns:p14="http://schemas.microsoft.com/office/powerpoint/2010/main" val="360573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a:effectLst/>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21BCC-E090-40CC-A30D-98049B37E8D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824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a:effectLst/>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21BCC-E090-40CC-A30D-98049B37E8D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846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26</a:t>
            </a:fld>
            <a:endParaRPr lang="fr-FR"/>
          </a:p>
        </p:txBody>
      </p:sp>
    </p:spTree>
    <p:extLst>
      <p:ext uri="{BB962C8B-B14F-4D97-AF65-F5344CB8AC3E}">
        <p14:creationId xmlns:p14="http://schemas.microsoft.com/office/powerpoint/2010/main" val="312902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r>
              <a:rPr lang="fr-FR" sz="1200" b="0" i="0" u="none" strike="noStrike">
                <a:solidFill>
                  <a:srgbClr val="000000"/>
                </a:solidFill>
                <a:effectLst/>
                <a:latin typeface="Calibri" panose="020F0502020204030204" pitchFamily="34" charset="0"/>
              </a:rPr>
              <a:t>L'UNPS a été créée en 2004 par la Loi de réforme de l'Assurance Maladie. Elle regroupe 23 syndicats de professionnels de santé libéraux et représente 12 professions de santé, soit environ 500 000 professionnels de santé.</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L'UNPS négocie l'Accord-Cadre Interprofessionnel (ACIP) avec l'Assurance Maladie. Cet accord fixe des principes communs aux conventions mono et </a:t>
            </a:r>
            <a:r>
              <a:rPr lang="fr-FR" sz="1200" b="0" i="0" u="none" strike="noStrike" err="1">
                <a:solidFill>
                  <a:srgbClr val="000000"/>
                </a:solidFill>
                <a:effectLst/>
                <a:latin typeface="Calibri" panose="020F0502020204030204" pitchFamily="34" charset="0"/>
              </a:rPr>
              <a:t>pluriprofessionnelles</a:t>
            </a:r>
            <a:r>
              <a:rPr lang="fr-FR" sz="1200" b="0" i="0" u="none" strike="noStrike">
                <a:solidFill>
                  <a:srgbClr val="000000"/>
                </a:solidFill>
                <a:effectLst/>
                <a:latin typeface="Calibri" panose="020F0502020204030204" pitchFamily="34" charset="0"/>
              </a:rPr>
              <a:t>, comme l’ ACI MSP et l’ACI CPTS.</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La priorité de l'ACIP est de favoriser la coordination entre professionnels de santé. En juin 2024, un avenant à l'ACIP a mis en place une expérimentation nationale des ESCAP pour 3 ans.</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L’expérimentation sera évaluée au bout de 3 ans par l’UNPS en coopération avec l’Assurance maladie, avec un bilan à 18 mois.</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2</a:t>
            </a:fld>
            <a:endParaRPr lang="fr-FR"/>
          </a:p>
        </p:txBody>
      </p:sp>
    </p:spTree>
    <p:extLst>
      <p:ext uri="{BB962C8B-B14F-4D97-AF65-F5344CB8AC3E}">
        <p14:creationId xmlns:p14="http://schemas.microsoft.com/office/powerpoint/2010/main" val="10287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r>
              <a:rPr lang="fr-FR" sz="1200" b="0" i="0" u="none" strike="noStrike">
                <a:solidFill>
                  <a:srgbClr val="000000"/>
                </a:solidFill>
                <a:effectLst/>
                <a:latin typeface="Calibri" panose="020F0502020204030204" pitchFamily="34" charset="0"/>
              </a:rPr>
              <a:t>Les équipes de soins coordonnées avec le patient ont été créées pour répondre à un besoin croissant de coordination des soins pour les patients complexes. </a:t>
            </a:r>
            <a:endParaRPr lang="fr-FR" b="0" i="0">
              <a:effectLst/>
            </a:endParaRPr>
          </a:p>
          <a:p>
            <a:pPr algn="just" rtl="0">
              <a:spcBef>
                <a:spcPts val="1000"/>
              </a:spcBef>
            </a:pPr>
            <a:endParaRPr lang="fr-FR" sz="1200" b="0" i="0" u="none" strike="noStrike">
              <a:solidFill>
                <a:srgbClr val="000000"/>
              </a:solidFill>
              <a:effectLst/>
              <a:latin typeface="Calibri" panose="020F0502020204030204" pitchFamily="34" charset="0"/>
            </a:endParaRPr>
          </a:p>
          <a:p>
            <a:pPr algn="just" rtl="0">
              <a:spcBef>
                <a:spcPts val="1000"/>
              </a:spcBef>
            </a:pPr>
            <a:r>
              <a:rPr lang="fr-FR" sz="1200" b="0" i="0" u="none" strike="noStrike">
                <a:solidFill>
                  <a:srgbClr val="000000"/>
                </a:solidFill>
                <a:effectLst/>
                <a:latin typeface="Calibri" panose="020F0502020204030204" pitchFamily="34" charset="0"/>
              </a:rPr>
              <a:t>Les objectifs des ESCAP sont clairs :</a:t>
            </a:r>
            <a:endParaRPr lang="fr-FR" b="0" i="0">
              <a:effectLst/>
            </a:endParaRPr>
          </a:p>
          <a:p>
            <a:pPr algn="just" rtl="0" fontAlgn="base">
              <a:spcBef>
                <a:spcPts val="1000"/>
              </a:spcBef>
              <a:buFont typeface="Arial" panose="020B0604020202020204" pitchFamily="34" charset="0"/>
              <a:buChar char="•"/>
            </a:pPr>
            <a:r>
              <a:rPr lang="fr-FR" sz="1200" b="0" i="0" u="none" strike="noStrike">
                <a:solidFill>
                  <a:srgbClr val="000000"/>
                </a:solidFill>
                <a:effectLst/>
                <a:latin typeface="Calibri" panose="020F0502020204030204" pitchFamily="34" charset="0"/>
              </a:rPr>
              <a:t>Améliorer l’accès aux soins pour tous</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Favoriser une meilleure prise en charge des patients ayant des soins complexes en renforçant la coordination entre professionnels de santé.</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Renforcer la qualité des soins et la prévention.</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Réduire les passages aux urgences et les hospitalisations inutiles, ainsi que les </a:t>
            </a:r>
            <a:r>
              <a:rPr lang="fr-FR" sz="1200" b="0" i="0" u="none" strike="noStrike" err="1">
                <a:solidFill>
                  <a:srgbClr val="000000"/>
                </a:solidFill>
                <a:effectLst/>
                <a:latin typeface="Calibri" panose="020F0502020204030204" pitchFamily="34" charset="0"/>
              </a:rPr>
              <a:t>réhospitalisations</a:t>
            </a:r>
            <a:r>
              <a:rPr lang="fr-FR" sz="1200" b="0" i="0" u="none" strike="noStrike">
                <a:solidFill>
                  <a:srgbClr val="000000"/>
                </a:solidFill>
                <a:effectLst/>
                <a:latin typeface="Calibri" panose="020F0502020204030204" pitchFamily="34" charset="0"/>
              </a:rPr>
              <a:t>.</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Encourager le maintien à domicile des patients en facilitant le lien entre la ville et l’hôpital.</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Améliorer la coordination entre tous les acteurs de terrain : les professionnels de santé libéraux, les structures d’hospitalisation à domicile, le secteur médico-social, les établissements de santé et les aides à domicile.</a:t>
            </a: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6</a:t>
            </a:fld>
            <a:endParaRPr lang="fr-FR"/>
          </a:p>
        </p:txBody>
      </p:sp>
    </p:spTree>
    <p:extLst>
      <p:ext uri="{BB962C8B-B14F-4D97-AF65-F5344CB8AC3E}">
        <p14:creationId xmlns:p14="http://schemas.microsoft.com/office/powerpoint/2010/main" val="353013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r>
              <a:rPr lang="fr-FR" sz="1200" b="0" i="0" u="none" strike="noStrike">
                <a:solidFill>
                  <a:srgbClr val="000000"/>
                </a:solidFill>
                <a:effectLst/>
                <a:latin typeface="Calibri" panose="020F0502020204030204" pitchFamily="34" charset="0"/>
              </a:rPr>
              <a:t>Tous les professionnels de santé peuvent intégrer l’expérimentation. La grille d’inclusion peut être remplie par n’importe quel professionnel de santé qui a en charge le patient. </a:t>
            </a:r>
            <a:endParaRPr lang="fr-FR" b="0" i="0">
              <a:effectLst/>
            </a:endParaRPr>
          </a:p>
          <a:p>
            <a:pPr algn="just" rtl="0"/>
            <a:br>
              <a:rPr lang="fr-FR" b="0" i="0">
                <a:effectLst/>
              </a:rPr>
            </a:br>
            <a:r>
              <a:rPr lang="fr-FR" sz="1200" b="0" i="0" u="none" strike="noStrike">
                <a:solidFill>
                  <a:srgbClr val="000000"/>
                </a:solidFill>
                <a:effectLst/>
                <a:latin typeface="Calibri" panose="020F0502020204030204" pitchFamily="34" charset="0"/>
              </a:rPr>
              <a:t>L’ESCAP comprend au moins 3 professionnels de santé. Le médecin traitant du patient doit systématiquement faire partie de l’ESCAP.</a:t>
            </a:r>
            <a:r>
              <a:rPr lang="fr-FR" sz="1200" b="0" i="0" u="none" strike="noStrike">
                <a:solidFill>
                  <a:srgbClr val="FF0000"/>
                </a:solidFill>
                <a:effectLst/>
                <a:latin typeface="Calibri" panose="020F0502020204030204" pitchFamily="34" charset="0"/>
              </a:rPr>
              <a:t> </a:t>
            </a:r>
            <a:r>
              <a:rPr lang="fr-FR" sz="1200" b="0" i="0" u="none" strike="noStrike">
                <a:solidFill>
                  <a:srgbClr val="000000"/>
                </a:solidFill>
                <a:effectLst/>
                <a:latin typeface="Calibri" panose="020F0502020204030204" pitchFamily="34" charset="0"/>
              </a:rPr>
              <a:t>Un médecin spécialiste hospitalier peut intégrer l’équipe en fonction des pathologies du patient.</a:t>
            </a:r>
            <a:endParaRPr lang="fr-FR" b="0" i="0">
              <a:effectLst/>
            </a:endParaRPr>
          </a:p>
          <a:p>
            <a:pPr algn="just" rtl="0"/>
            <a:br>
              <a:rPr lang="fr-FR" b="0" i="0">
                <a:effectLst/>
              </a:rPr>
            </a:br>
            <a:r>
              <a:rPr lang="fr-FR" sz="1200" b="0" i="0" u="none" strike="noStrike">
                <a:solidFill>
                  <a:srgbClr val="000000"/>
                </a:solidFill>
                <a:effectLst/>
                <a:latin typeface="Calibri" panose="020F0502020204030204" pitchFamily="34" charset="0"/>
              </a:rPr>
              <a:t>Si le médecin traitant refuse de participer à l’ESCAP, cette dernière ne peut être mise en place.  S’il n’y a pas de médecin traitant, le professionnel qui réalise la grille d’inclusion peut essayer d’en trouver un.</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9</a:t>
            </a:fld>
            <a:endParaRPr lang="fr-FR"/>
          </a:p>
        </p:txBody>
      </p:sp>
    </p:spTree>
    <p:extLst>
      <p:ext uri="{BB962C8B-B14F-4D97-AF65-F5344CB8AC3E}">
        <p14:creationId xmlns:p14="http://schemas.microsoft.com/office/powerpoint/2010/main" val="98995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i="0" dirty="0"/>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11</a:t>
            </a:fld>
            <a:endParaRPr lang="fr-FR"/>
          </a:p>
        </p:txBody>
      </p:sp>
    </p:spTree>
    <p:extLst>
      <p:ext uri="{BB962C8B-B14F-4D97-AF65-F5344CB8AC3E}">
        <p14:creationId xmlns:p14="http://schemas.microsoft.com/office/powerpoint/2010/main" val="20842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sz="1200" b="0" i="0" u="none" strike="noStrike" dirty="0">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14</a:t>
            </a:fld>
            <a:endParaRPr lang="fr-FR"/>
          </a:p>
        </p:txBody>
      </p:sp>
    </p:spTree>
    <p:extLst>
      <p:ext uri="{BB962C8B-B14F-4D97-AF65-F5344CB8AC3E}">
        <p14:creationId xmlns:p14="http://schemas.microsoft.com/office/powerpoint/2010/main" val="155075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spcBef>
                <a:spcPts val="1200"/>
              </a:spcBef>
              <a:buFont typeface="+mj-lt"/>
              <a:buNone/>
            </a:pPr>
            <a:endParaRPr lang="fr-FR" sz="1200" b="0" i="0" u="none" strike="noStrike" dirty="0">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15</a:t>
            </a:fld>
            <a:endParaRPr lang="fr-FR"/>
          </a:p>
        </p:txBody>
      </p:sp>
    </p:spTree>
    <p:extLst>
      <p:ext uri="{BB962C8B-B14F-4D97-AF65-F5344CB8AC3E}">
        <p14:creationId xmlns:p14="http://schemas.microsoft.com/office/powerpoint/2010/main" val="110684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dirty="0">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16</a:t>
            </a:fld>
            <a:endParaRPr lang="fr-FR"/>
          </a:p>
        </p:txBody>
      </p:sp>
    </p:spTree>
    <p:extLst>
      <p:ext uri="{BB962C8B-B14F-4D97-AF65-F5344CB8AC3E}">
        <p14:creationId xmlns:p14="http://schemas.microsoft.com/office/powerpoint/2010/main" val="185416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a:t>10. </a:t>
            </a:r>
            <a:r>
              <a:rPr lang="fr-FR" sz="1200" b="0" i="0" u="none" strike="noStrike">
                <a:solidFill>
                  <a:srgbClr val="000000"/>
                </a:solidFill>
                <a:effectLst/>
                <a:latin typeface="Calibri" panose="020F0502020204030204" pitchFamily="34" charset="0"/>
              </a:rPr>
              <a:t>Sur le critère de la mobilité du patient, il est important de prendre en compte les aides techniques. Ainsi, un patient nécessitant un soutien ou des aides techniques obtient un score de 1 et s’il est totalement dépendant en termes de mobilité, son score sera de 2, En cas de situation intermédiaire il obtient un score de 1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a:solidFill>
                  <a:srgbClr val="000000"/>
                </a:solidFill>
                <a:effectLst/>
                <a:latin typeface="Calibri" panose="020F0502020204030204" pitchFamily="34" charset="0"/>
              </a:rPr>
              <a:t>11. Attention,  l’item continence comprend la continence urinaire et la continence fécale et est évalué en fonction de la situation allant de « pas de problème de continence » : 0 point, à « occasionnelle » : 1 point ; et si l’incontinence est permanente ce sera 2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a:solidFill>
                  <a:srgbClr val="000000"/>
                </a:solidFill>
                <a:effectLst/>
                <a:latin typeface="Calibri" panose="020F0502020204030204" pitchFamily="34" charset="0"/>
              </a:rPr>
              <a:t>12. Poids et nutrition :   ici on ne se concentre pas sur le poids du patient mais sur une variation importante et inexpliquée du poids du patient ou si la dénutrition est avérée. Attention, il ne peut y avoir que 0 ou 2 points sur cet item. Pour obtenir 2 points la perte de poids doit être inexpliquée et rapide (3kg minimum sur une période de 1 mois),</a:t>
            </a: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17</a:t>
            </a:fld>
            <a:endParaRPr lang="fr-FR"/>
          </a:p>
        </p:txBody>
      </p:sp>
    </p:spTree>
    <p:extLst>
      <p:ext uri="{BB962C8B-B14F-4D97-AF65-F5344CB8AC3E}">
        <p14:creationId xmlns:p14="http://schemas.microsoft.com/office/powerpoint/2010/main" val="171221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54A9A44-4336-254F-86EE-65AF88BAB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76000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BD8D912-53A8-824C-8533-4CE4E1D3A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34026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157B410-A500-E945-BA3B-42B7D0ADF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550054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EAA211-D4FC-1B4E-BEDA-4A9877402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48370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21D65E6-84D1-DF42-AEA9-30E50B59F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5295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4A24A74-C20E-E447-8655-182049D25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pic>
        <p:nvPicPr>
          <p:cNvPr id="7" name="Image 6">
            <a:extLst>
              <a:ext uri="{FF2B5EF4-FFF2-40B4-BE49-F238E27FC236}">
                <a16:creationId xmlns:a16="http://schemas.microsoft.com/office/drawing/2014/main" id="{46EBCBC9-2823-BA45-A7DF-CDA33DFCA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991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671619-46AE-FE42-95F6-3A58E8B71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21553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4132FCF-DE86-994E-ADA4-5857102A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2493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B08C50B-0AD9-0942-9035-7588837E7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52127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039C06-2166-894E-B1D7-842A5701B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08211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98945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EE399E-18F5-DB4B-8DA3-E56204D47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83744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7375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36499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45908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195118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625068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83851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584198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274063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226106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704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DE7EA7-CEDD-6949-AF66-A0A71A1D9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pic>
        <p:nvPicPr>
          <p:cNvPr id="9" name="Image 8">
            <a:extLst>
              <a:ext uri="{FF2B5EF4-FFF2-40B4-BE49-F238E27FC236}">
                <a16:creationId xmlns:a16="http://schemas.microsoft.com/office/drawing/2014/main" id="{82F5CD1D-CDF3-D04E-ACDC-09B9C546F6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199" y="297812"/>
            <a:ext cx="7570101" cy="3664588"/>
          </a:xfrm>
          <a:prstGeom prst="rect">
            <a:avLst/>
          </a:prstGeom>
        </p:spPr>
      </p:pic>
    </p:spTree>
    <p:extLst>
      <p:ext uri="{BB962C8B-B14F-4D97-AF65-F5344CB8AC3E}">
        <p14:creationId xmlns:p14="http://schemas.microsoft.com/office/powerpoint/2010/main" val="99601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711745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756852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050942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85"/>
            <a:ext cx="1560000" cy="461159"/>
          </a:xfrm>
          <a:prstGeom prst="rect">
            <a:avLst/>
          </a:prstGeom>
        </p:spPr>
        <p:txBody>
          <a:bodyPr vert="horz" lIns="0" tIns="0" rIns="0" bIns="0" rtlCol="0" anchor="ctr" anchorCtr="0">
            <a:noAutofit/>
          </a:bodyPr>
          <a:lstStyle>
            <a:lvl1pPr algn="l">
              <a:defRPr sz="1067" b="1">
                <a:solidFill>
                  <a:schemeClr val="tx1"/>
                </a:solidFill>
              </a:defRPr>
            </a:lvl1pPr>
          </a:lstStyle>
          <a:p>
            <a:fld id="{6A4A60EE-9D13-3442-9796-E718C6343EC1}" type="datetime1">
              <a:rPr lang="fr-FR" cap="all" smtClean="0"/>
              <a:pPr/>
              <a:t>31/03/2026</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20"/>
            <a:ext cx="11232819" cy="323935"/>
          </a:xfrm>
        </p:spPr>
        <p:txBody>
          <a:bodyPr/>
          <a:lstStyle>
            <a:lvl1pPr marL="12700" indent="114212">
              <a:spcBef>
                <a:spcPts val="533"/>
              </a:spcBef>
              <a:spcAft>
                <a:spcPts val="1067"/>
              </a:spcAft>
              <a:buFont typeface="+mj-lt"/>
              <a:buNone/>
              <a:tabLst/>
              <a:defRPr sz="2000" b="1">
                <a:solidFill>
                  <a:schemeClr val="tx1">
                    <a:lumMod val="50000"/>
                    <a:lumOff val="50000"/>
                  </a:schemeClr>
                </a:solidFill>
              </a:defRPr>
            </a:lvl1pPr>
            <a:lvl2pPr marL="431648" indent="-19186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3"/>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81562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3"/>
            <a:ext cx="3360000" cy="3840427"/>
          </a:xfrm>
        </p:spPr>
        <p:txBody>
          <a:bodyPr/>
          <a:lstStyle>
            <a:lvl1pPr marL="191866" indent="-191866">
              <a:spcBef>
                <a:spcPts val="533"/>
              </a:spcBef>
              <a:spcAft>
                <a:spcPts val="1067"/>
              </a:spcAft>
              <a:buFont typeface="+mj-lt"/>
              <a:buAutoNum type="arabicPeriod"/>
              <a:defRPr b="1"/>
            </a:lvl1pPr>
            <a:lvl2pPr marL="431648" indent="-19186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866" indent="-191866">
              <a:spcBef>
                <a:spcPts val="533"/>
              </a:spcBef>
              <a:spcAft>
                <a:spcPts val="1067"/>
              </a:spcAft>
              <a:buFont typeface="+mj-lt"/>
              <a:buAutoNum type="arabicPeriod"/>
              <a:defRPr b="1"/>
            </a:lvl1pPr>
            <a:lvl2pPr marL="431648" indent="-19186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866" indent="-191866">
              <a:spcBef>
                <a:spcPts val="533"/>
              </a:spcBef>
              <a:spcAft>
                <a:spcPts val="1067"/>
              </a:spcAft>
              <a:buFont typeface="+mj-lt"/>
              <a:buAutoNum type="arabicPeriod"/>
              <a:defRPr b="1"/>
            </a:lvl1pPr>
            <a:lvl2pPr marL="431648" indent="-19186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44" y="6396885"/>
            <a:ext cx="1613913" cy="461159"/>
          </a:xfrm>
          <a:prstGeom prst="rect">
            <a:avLst/>
          </a:prstGeom>
        </p:spPr>
        <p:txBody>
          <a:bodyPr vert="horz" lIns="0" tIns="0" rIns="0" bIns="0" rtlCol="0" anchor="ctr" anchorCtr="0">
            <a:noAutofit/>
          </a:bodyPr>
          <a:lstStyle>
            <a:lvl1pPr algn="l">
              <a:defRPr sz="1067" b="1">
                <a:solidFill>
                  <a:schemeClr val="tx1"/>
                </a:solidFill>
              </a:defRPr>
            </a:lvl1pPr>
          </a:lstStyle>
          <a:p>
            <a:fld id="{251C71F6-E0A6-1740-B64F-38F332886BAF}" type="datetime1">
              <a:rPr lang="fr-FR" cap="all" smtClean="0"/>
              <a:pPr/>
              <a:t>31/03/2026</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43" y="910403"/>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Tree>
    <p:extLst>
      <p:ext uri="{BB962C8B-B14F-4D97-AF65-F5344CB8AC3E}">
        <p14:creationId xmlns:p14="http://schemas.microsoft.com/office/powerpoint/2010/main" val="2523081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44" y="6396885"/>
            <a:ext cx="1613913" cy="461159"/>
          </a:xfrm>
          <a:prstGeom prst="rect">
            <a:avLst/>
          </a:prstGeom>
        </p:spPr>
        <p:txBody>
          <a:bodyPr vert="horz" lIns="0" tIns="0" rIns="0" bIns="0" rtlCol="0" anchor="ctr" anchorCtr="0">
            <a:noAutofit/>
          </a:bodyPr>
          <a:lstStyle>
            <a:lvl1pPr algn="l">
              <a:defRPr sz="1067" b="1">
                <a:solidFill>
                  <a:schemeClr val="tx1"/>
                </a:solidFill>
              </a:defRPr>
            </a:lvl1pPr>
          </a:lstStyle>
          <a:p>
            <a:fld id="{5E6183FC-BA60-7C49-ABF3-B50982741576}" type="datetime1">
              <a:rPr lang="fr-FR" cap="all" smtClean="0"/>
              <a:pPr/>
              <a:t>31/03/2026</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20"/>
            <a:ext cx="11232819" cy="323935"/>
          </a:xfrm>
        </p:spPr>
        <p:txBody>
          <a:bodyPr/>
          <a:lstStyle>
            <a:lvl1pPr marL="0" indent="126871">
              <a:spcBef>
                <a:spcPts val="533"/>
              </a:spcBef>
              <a:spcAft>
                <a:spcPts val="1067"/>
              </a:spcAft>
              <a:buFont typeface="+mj-lt"/>
              <a:buNone/>
              <a:tabLst/>
              <a:defRPr sz="2000" b="1">
                <a:solidFill>
                  <a:schemeClr val="tx1">
                    <a:lumMod val="50000"/>
                    <a:lumOff val="50000"/>
                  </a:schemeClr>
                </a:solidFill>
              </a:defRPr>
            </a:lvl1pPr>
            <a:lvl2pPr marL="431648" indent="-19186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43" y="910403"/>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3"/>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16309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44" y="6396885"/>
            <a:ext cx="1613913" cy="461159"/>
          </a:xfrm>
          <a:prstGeom prst="rect">
            <a:avLst/>
          </a:prstGeom>
        </p:spPr>
        <p:txBody>
          <a:bodyPr vert="horz" lIns="0" tIns="0" rIns="0" bIns="0" rtlCol="0" anchor="ctr" anchorCtr="0">
            <a:noAutofit/>
          </a:bodyPr>
          <a:lstStyle>
            <a:lvl1pPr algn="l">
              <a:defRPr sz="1067" b="1">
                <a:solidFill>
                  <a:schemeClr val="tx1"/>
                </a:solidFill>
              </a:defRPr>
            </a:lvl1pPr>
          </a:lstStyle>
          <a:p>
            <a:fld id="{0597CDB5-73DC-8641-8CC1-FAD9379FD627}" type="datetime1">
              <a:rPr lang="fr-FR" cap="all" smtClean="0"/>
              <a:pPr/>
              <a:t>31/03/2026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20"/>
            <a:ext cx="11232819" cy="323935"/>
          </a:xfrm>
        </p:spPr>
        <p:txBody>
          <a:bodyPr/>
          <a:lstStyle>
            <a:lvl1pPr marL="0" indent="126871">
              <a:spcBef>
                <a:spcPts val="533"/>
              </a:spcBef>
              <a:spcAft>
                <a:spcPts val="1067"/>
              </a:spcAft>
              <a:buFont typeface="+mj-lt"/>
              <a:buNone/>
              <a:tabLst/>
              <a:defRPr sz="2000" b="1">
                <a:solidFill>
                  <a:schemeClr val="tx1">
                    <a:lumMod val="50000"/>
                    <a:lumOff val="50000"/>
                  </a:schemeClr>
                </a:solidFill>
              </a:defRPr>
            </a:lvl1pPr>
            <a:lvl2pPr marL="431648" indent="-19186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43" y="910403"/>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3"/>
            <a:ext cx="7488832" cy="3840427"/>
          </a:xfrm>
        </p:spPr>
        <p:txBody>
          <a:bodyPr/>
          <a:lstStyle/>
          <a:p>
            <a:r>
              <a:rPr lang="fr-FR"/>
              <a:t>Cliquez sur l'icône pour ajouter une image</a:t>
            </a:r>
          </a:p>
        </p:txBody>
      </p:sp>
    </p:spTree>
    <p:extLst>
      <p:ext uri="{BB962C8B-B14F-4D97-AF65-F5344CB8AC3E}">
        <p14:creationId xmlns:p14="http://schemas.microsoft.com/office/powerpoint/2010/main" val="380360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44" y="6396885"/>
            <a:ext cx="1613913" cy="461159"/>
          </a:xfrm>
          <a:prstGeom prst="rect">
            <a:avLst/>
          </a:prstGeom>
        </p:spPr>
        <p:txBody>
          <a:bodyPr vert="horz" lIns="0" tIns="0" rIns="0" bIns="0" rtlCol="0" anchor="ctr" anchorCtr="0">
            <a:noAutofit/>
          </a:bodyPr>
          <a:lstStyle>
            <a:lvl1pPr algn="l">
              <a:defRPr sz="1067" b="1">
                <a:solidFill>
                  <a:schemeClr val="tx1"/>
                </a:solidFill>
              </a:defRPr>
            </a:lvl1pPr>
          </a:lstStyle>
          <a:p>
            <a:fld id="{8E1290DD-BE4D-794B-919C-D565D1B9C67D}" type="datetime1">
              <a:rPr lang="fr-FR" cap="all" smtClean="0"/>
              <a:pPr/>
              <a:t>31/03/2026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20"/>
            <a:ext cx="11232819" cy="323935"/>
          </a:xfrm>
        </p:spPr>
        <p:txBody>
          <a:bodyPr/>
          <a:lstStyle>
            <a:lvl1pPr marL="0" indent="126871">
              <a:spcBef>
                <a:spcPts val="533"/>
              </a:spcBef>
              <a:spcAft>
                <a:spcPts val="1067"/>
              </a:spcAft>
              <a:buFont typeface="+mj-lt"/>
              <a:buNone/>
              <a:tabLst/>
              <a:defRPr sz="2000" b="1">
                <a:solidFill>
                  <a:schemeClr val="tx1">
                    <a:lumMod val="50000"/>
                    <a:lumOff val="50000"/>
                  </a:schemeClr>
                </a:solidFill>
              </a:defRPr>
            </a:lvl1pPr>
            <a:lvl2pPr marL="431648" indent="-19186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43" y="910403"/>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916"/>
            <a:ext cx="7681384" cy="3839633"/>
          </a:xfrm>
        </p:spPr>
        <p:txBody>
          <a:bodyPr/>
          <a:lstStyle/>
          <a:p>
            <a:r>
              <a:rPr lang="fr-FR"/>
              <a:t>Cliquez sur l'icône pour ajouter un graphique</a:t>
            </a:r>
          </a:p>
        </p:txBody>
      </p:sp>
    </p:spTree>
    <p:extLst>
      <p:ext uri="{BB962C8B-B14F-4D97-AF65-F5344CB8AC3E}">
        <p14:creationId xmlns:p14="http://schemas.microsoft.com/office/powerpoint/2010/main" val="2492941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267" b="1" cap="all" baseline="0"/>
            </a:lvl1pPr>
            <a:lvl2pPr marL="122678" indent="0">
              <a:spcBef>
                <a:spcPts val="667"/>
              </a:spcBef>
              <a:spcAft>
                <a:spcPts val="0"/>
              </a:spcAft>
              <a:buNone/>
              <a:tabLst/>
              <a:defRPr sz="2533"/>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1"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44" y="6396885"/>
            <a:ext cx="1613913" cy="461159"/>
          </a:xfrm>
          <a:prstGeom prst="rect">
            <a:avLst/>
          </a:prstGeom>
        </p:spPr>
        <p:txBody>
          <a:bodyPr vert="horz" lIns="0" tIns="0" rIns="0" bIns="0" rtlCol="0" anchor="ctr" anchorCtr="0">
            <a:noAutofit/>
          </a:bodyPr>
          <a:lstStyle>
            <a:lvl1pPr algn="l">
              <a:defRPr sz="1067" b="1">
                <a:solidFill>
                  <a:schemeClr val="tx1"/>
                </a:solidFill>
              </a:defRPr>
            </a:lvl1pPr>
          </a:lstStyle>
          <a:p>
            <a:fld id="{D7698221-35EF-134F-B87A-568DECC70F29}" type="datetime1">
              <a:rPr lang="fr-FR" cap="all" smtClean="0"/>
              <a:pPr/>
              <a:t>31/03/2026</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67"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5423969" y="260648"/>
            <a:ext cx="6241025"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53076" y="466404"/>
            <a:ext cx="2660949" cy="1533429"/>
          </a:xfrm>
          <a:prstGeom prst="rect">
            <a:avLst/>
          </a:prstGeom>
        </p:spPr>
      </p:pic>
    </p:spTree>
    <p:extLst>
      <p:ext uri="{BB962C8B-B14F-4D97-AF65-F5344CB8AC3E}">
        <p14:creationId xmlns:p14="http://schemas.microsoft.com/office/powerpoint/2010/main" val="49991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79136"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85"/>
            <a:ext cx="1560000" cy="461159"/>
          </a:xfrm>
          <a:prstGeom prst="rect">
            <a:avLst/>
          </a:prstGeom>
        </p:spPr>
        <p:txBody>
          <a:bodyPr vert="horz" lIns="0" tIns="0" rIns="0" bIns="0" rtlCol="0" anchor="ctr" anchorCtr="0">
            <a:noAutofit/>
          </a:bodyPr>
          <a:lstStyle>
            <a:lvl1pPr algn="l">
              <a:defRPr sz="1067" b="1">
                <a:solidFill>
                  <a:schemeClr val="bg1"/>
                </a:solidFill>
              </a:defRPr>
            </a:lvl1pPr>
          </a:lstStyle>
          <a:p>
            <a:fld id="{5F7325A3-5315-1B4B-A0D9-112471EB5837}" type="datetime1">
              <a:rPr lang="fr-FR" cap="all" smtClean="0"/>
              <a:pPr/>
              <a:t>31/03/2026</a:t>
            </a:fld>
            <a:endParaRPr lang="fr-FR" cap="all" dirty="0"/>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59712" anchor="ctr" anchorCtr="0"/>
          <a:lstStyle>
            <a:lvl1pPr marL="527560" indent="-527560">
              <a:buFont typeface="+mj-lt"/>
              <a:buAutoNum type="arabicPeriod"/>
              <a:defRPr sz="4267">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67"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Tree>
    <p:extLst>
      <p:ext uri="{BB962C8B-B14F-4D97-AF65-F5344CB8AC3E}">
        <p14:creationId xmlns:p14="http://schemas.microsoft.com/office/powerpoint/2010/main" val="17782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BBB167F-7844-0642-920E-D49329E74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572752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31/03/2026</a:t>
            </a:fld>
            <a:endParaRPr lang="fr-FR" dirty="0"/>
          </a:p>
        </p:txBody>
      </p:sp>
      <p:sp>
        <p:nvSpPr>
          <p:cNvPr id="5" name="Espace réservé du pied de page 4"/>
          <p:cNvSpPr>
            <a:spLocks noGrp="1"/>
          </p:cNvSpPr>
          <p:nvPr>
            <p:ph type="ftr" sz="quarter" idx="11"/>
          </p:nvPr>
        </p:nvSpPr>
        <p:spPr bwMode="gray">
          <a:xfrm>
            <a:off x="960000" y="5829309"/>
            <a:ext cx="4320000" cy="597263"/>
          </a:xfrm>
        </p:spPr>
        <p:txBody>
          <a:bodyPr anchor="ctr" anchorCtr="0"/>
          <a:lstStyle>
            <a:lvl1pPr algn="l">
              <a:defRPr sz="1467"/>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15051" y="720509"/>
            <a:ext cx="2906136" cy="1674723"/>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1529240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157B410-A500-E945-BA3B-42B7D0ADF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99866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39D5C61-E7AD-0646-98FC-768F497C5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39124"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25240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FF4495D-2B4A-EA4D-9E7E-5180F306BE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503293"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8208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B5C545B-A939-8245-8017-A520BAA26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98864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9197260-6AA1-E34B-8EE0-9932018C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77159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0B948A-D7E0-F644-9557-C00008941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31/03/2026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0350201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0.png"/><Relationship Id="rId5" Type="http://schemas.openxmlformats.org/officeDocument/2006/relationships/slideLayout" Target="../slideLayouts/slideLayout37.xml"/><Relationship Id="rId10"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144E88-AB25-4DCB-A1C6-2EE298ADB565}" type="slidenum">
              <a:rPr lang="fr-FR" smtClean="0"/>
              <a:t>‹N°›</a:t>
            </a:fld>
            <a:endParaRPr lang="fr-FR"/>
          </a:p>
        </p:txBody>
      </p:sp>
    </p:spTree>
    <p:extLst>
      <p:ext uri="{BB962C8B-B14F-4D97-AF65-F5344CB8AC3E}">
        <p14:creationId xmlns:p14="http://schemas.microsoft.com/office/powerpoint/2010/main" val="3001868031"/>
      </p:ext>
    </p:extLst>
  </p:cSld>
  <p:clrMap bg1="lt1" tx1="dk1" bg2="lt2" tx2="dk2" accent1="accent1" accent2="accent2" accent3="accent3" accent4="accent4" accent5="accent5" accent6="accent6" hlink="hlink" folHlink="folHlink"/>
  <p:sldLayoutIdLst>
    <p:sldLayoutId id="2147483712" r:id="rId1"/>
    <p:sldLayoutId id="2147483729" r:id="rId2"/>
    <p:sldLayoutId id="2147483728" r:id="rId3"/>
    <p:sldLayoutId id="2147483713"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43" y="2276916"/>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67" b="1">
                <a:solidFill>
                  <a:schemeClr val="tx1"/>
                </a:solidFill>
              </a:defRPr>
            </a:lvl1pPr>
          </a:lstStyle>
          <a:p>
            <a:r>
              <a:rPr lang="fr-FR" dirty="0"/>
              <a:t>Pôle Numérique en santé</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67"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1"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43" y="910403"/>
            <a:ext cx="11233151" cy="719988"/>
          </a:xfrm>
          <a:prstGeom prst="rect">
            <a:avLst/>
          </a:prstGeom>
        </p:spPr>
        <p:txBody>
          <a:bodyPr vert="horz" lIns="91376" tIns="45688" rIns="91376" bIns="45688"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43"/>
            <a:ext cx="2743200" cy="366183"/>
          </a:xfrm>
          <a:prstGeom prst="rect">
            <a:avLst/>
          </a:prstGeom>
        </p:spPr>
        <p:txBody>
          <a:bodyPr vert="horz" lIns="91376" tIns="45688" rIns="91376" bIns="45688" rtlCol="0" anchor="ctr"/>
          <a:lstStyle>
            <a:lvl1pPr algn="l">
              <a:defRPr sz="1067" b="1">
                <a:solidFill>
                  <a:schemeClr val="tx1"/>
                </a:solidFill>
              </a:defRPr>
            </a:lvl1pPr>
          </a:lstStyle>
          <a:p>
            <a:fld id="{B858D49A-5A7A-574D-A0ED-52B5C1EFA876}" type="datetime1">
              <a:rPr lang="fr-FR" cap="all" smtClean="0"/>
              <a:pPr/>
              <a:t>31/03/2026</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1566824" y="248576"/>
            <a:ext cx="803160" cy="462839"/>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spTree>
    <p:extLst>
      <p:ext uri="{BB962C8B-B14F-4D97-AF65-F5344CB8AC3E}">
        <p14:creationId xmlns:p14="http://schemas.microsoft.com/office/powerpoint/2010/main" val="5414258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hdr="0"/>
  <p:txStyles>
    <p:titleStyle>
      <a:lvl1pPr marL="19050" indent="0" algn="l" defTabSz="121821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678" indent="0" algn="l" defTabSz="121821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204" indent="-228424" algn="l" defTabSz="121821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028" indent="-228424" algn="l" defTabSz="121821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7808" indent="-228424" algn="l" defTabSz="121821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5588" indent="-228424" algn="l" defTabSz="121821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0028"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9144"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3680" indent="0" algn="l" defTabSz="1218210" rtl="0" eaLnBrk="1" latinLnBrk="0" hangingPunct="1">
        <a:spcBef>
          <a:spcPct val="20000"/>
        </a:spcBef>
        <a:buFont typeface="Arial" pitchFamily="34" charset="0"/>
        <a:buNone/>
        <a:defRPr sz="2667" kern="1200">
          <a:solidFill>
            <a:schemeClr val="tx1"/>
          </a:solidFill>
          <a:latin typeface="+mn-lt"/>
          <a:ea typeface="+mn-ea"/>
          <a:cs typeface="+mn-cs"/>
        </a:defRPr>
      </a:lvl8pPr>
      <a:lvl9pPr marL="5177332"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8210" rtl="0" eaLnBrk="1" latinLnBrk="0" hangingPunct="1">
        <a:defRPr sz="2400" kern="1200">
          <a:solidFill>
            <a:schemeClr val="tx1"/>
          </a:solidFill>
          <a:latin typeface="+mn-lt"/>
          <a:ea typeface="+mn-ea"/>
          <a:cs typeface="+mn-cs"/>
        </a:defRPr>
      </a:lvl1pPr>
      <a:lvl2pPr marL="609075" algn="l" defTabSz="1218210" rtl="0" eaLnBrk="1" latinLnBrk="0" hangingPunct="1">
        <a:defRPr sz="2400" kern="1200">
          <a:solidFill>
            <a:schemeClr val="tx1"/>
          </a:solidFill>
          <a:latin typeface="+mn-lt"/>
          <a:ea typeface="+mn-ea"/>
          <a:cs typeface="+mn-cs"/>
        </a:defRPr>
      </a:lvl2pPr>
      <a:lvl3pPr marL="1218210" algn="l" defTabSz="1218210" rtl="0" eaLnBrk="1" latinLnBrk="0" hangingPunct="1">
        <a:defRPr sz="2400" kern="1200">
          <a:solidFill>
            <a:schemeClr val="tx1"/>
          </a:solidFill>
          <a:latin typeface="+mn-lt"/>
          <a:ea typeface="+mn-ea"/>
          <a:cs typeface="+mn-cs"/>
        </a:defRPr>
      </a:lvl3pPr>
      <a:lvl4pPr marL="1827304" algn="l" defTabSz="1218210" rtl="0" eaLnBrk="1" latinLnBrk="0" hangingPunct="1">
        <a:defRPr sz="2400" kern="1200">
          <a:solidFill>
            <a:schemeClr val="tx1"/>
          </a:solidFill>
          <a:latin typeface="+mn-lt"/>
          <a:ea typeface="+mn-ea"/>
          <a:cs typeface="+mn-cs"/>
        </a:defRPr>
      </a:lvl4pPr>
      <a:lvl5pPr marL="2436418" algn="l" defTabSz="1218210" rtl="0" eaLnBrk="1" latinLnBrk="0" hangingPunct="1">
        <a:defRPr sz="2400" kern="1200">
          <a:solidFill>
            <a:schemeClr val="tx1"/>
          </a:solidFill>
          <a:latin typeface="+mn-lt"/>
          <a:ea typeface="+mn-ea"/>
          <a:cs typeface="+mn-cs"/>
        </a:defRPr>
      </a:lvl5pPr>
      <a:lvl6pPr marL="3045492" algn="l" defTabSz="1218210" rtl="0" eaLnBrk="1" latinLnBrk="0" hangingPunct="1">
        <a:defRPr sz="2400" kern="1200">
          <a:solidFill>
            <a:schemeClr val="tx1"/>
          </a:solidFill>
          <a:latin typeface="+mn-lt"/>
          <a:ea typeface="+mn-ea"/>
          <a:cs typeface="+mn-cs"/>
        </a:defRPr>
      </a:lvl6pPr>
      <a:lvl7pPr marL="3654567" algn="l" defTabSz="1218210" rtl="0" eaLnBrk="1" latinLnBrk="0" hangingPunct="1">
        <a:defRPr sz="2400" kern="1200">
          <a:solidFill>
            <a:schemeClr val="tx1"/>
          </a:solidFill>
          <a:latin typeface="+mn-lt"/>
          <a:ea typeface="+mn-ea"/>
          <a:cs typeface="+mn-cs"/>
        </a:defRPr>
      </a:lvl7pPr>
      <a:lvl8pPr marL="4263680" algn="l" defTabSz="1218210" rtl="0" eaLnBrk="1" latinLnBrk="0" hangingPunct="1">
        <a:defRPr sz="2400" kern="1200">
          <a:solidFill>
            <a:schemeClr val="tx1"/>
          </a:solidFill>
          <a:latin typeface="+mn-lt"/>
          <a:ea typeface="+mn-ea"/>
          <a:cs typeface="+mn-cs"/>
        </a:defRPr>
      </a:lvl8pPr>
      <a:lvl9pPr marL="4872777" algn="l" defTabSz="12182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hyperlink" Target="https://www.esea-na.fr/services/paaco-globule" TargetMode="Externa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esea-na.fr/services/paaco-globule-escap" TargetMode="Externa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hyperlink" Target="mailto:unps@unps-sante.org" TargetMode="External"/><Relationship Id="rId2" Type="http://schemas.openxmlformats.org/officeDocument/2006/relationships/hyperlink" Target="mailto:ROC-REGION-NA@assurance-maladie.fr" TargetMode="External"/><Relationship Id="rId1" Type="http://schemas.openxmlformats.org/officeDocument/2006/relationships/slideLayout" Target="../slideLayouts/slideLayout12.xml"/><Relationship Id="rId4" Type="http://schemas.openxmlformats.org/officeDocument/2006/relationships/hyperlink" Target="mailto:ars-na-numerique-en-sante@ars.sant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17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D5EA1FB-DA2C-0B2A-DE61-1C679DC504F7}"/>
              </a:ext>
            </a:extLst>
          </p:cNvPr>
          <p:cNvSpPr>
            <a:spLocks noGrp="1"/>
          </p:cNvSpPr>
          <p:nvPr>
            <p:ph type="ctrTitle"/>
          </p:nvPr>
        </p:nvSpPr>
        <p:spPr>
          <a:xfrm>
            <a:off x="1005841" y="596788"/>
            <a:ext cx="10583618" cy="869983"/>
          </a:xfrm>
        </p:spPr>
        <p:txBody>
          <a:bodyPr/>
          <a:lstStyle/>
          <a:p>
            <a:br>
              <a:rPr lang="fr-FR" dirty="0"/>
            </a:br>
            <a:r>
              <a:rPr lang="fr-FR" dirty="0"/>
              <a:t>Fonctionnement des ESCAP : </a:t>
            </a:r>
            <a:r>
              <a:rPr lang="fr-FR" dirty="0" err="1"/>
              <a:t>pré-requis</a:t>
            </a:r>
            <a:r>
              <a:rPr lang="fr-FR" dirty="0"/>
              <a:t> et grille d’inclusion</a:t>
            </a:r>
          </a:p>
        </p:txBody>
      </p:sp>
      <p:pic>
        <p:nvPicPr>
          <p:cNvPr id="4" name="Espace réservé du contenu 3">
            <a:extLst>
              <a:ext uri="{FF2B5EF4-FFF2-40B4-BE49-F238E27FC236}">
                <a16:creationId xmlns:a16="http://schemas.microsoft.com/office/drawing/2014/main" id="{907A591F-D088-F4C9-97B5-7213B6C1A2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333" y="2160588"/>
            <a:ext cx="6404370" cy="3881437"/>
          </a:xfrm>
          <a:prstGeom prst="rect">
            <a:avLst/>
          </a:prstGeom>
        </p:spPr>
      </p:pic>
      <p:sp>
        <p:nvSpPr>
          <p:cNvPr id="6" name="ZoneTexte 5">
            <a:extLst>
              <a:ext uri="{FF2B5EF4-FFF2-40B4-BE49-F238E27FC236}">
                <a16:creationId xmlns:a16="http://schemas.microsoft.com/office/drawing/2014/main" id="{DD8430A9-9DDC-7A47-2D74-6BE7BE88B082}"/>
              </a:ext>
            </a:extLst>
          </p:cNvPr>
          <p:cNvSpPr txBox="1"/>
          <p:nvPr/>
        </p:nvSpPr>
        <p:spPr>
          <a:xfrm>
            <a:off x="2697480" y="3200400"/>
            <a:ext cx="1627632" cy="1107996"/>
          </a:xfrm>
          <a:prstGeom prst="rect">
            <a:avLst/>
          </a:prstGeom>
          <a:noFill/>
        </p:spPr>
        <p:txBody>
          <a:bodyPr wrap="square">
            <a:spAutoFit/>
          </a:bodyPr>
          <a:lstStyle/>
          <a:p>
            <a:r>
              <a:rPr lang="fr-FR" sz="1800" dirty="0">
                <a:solidFill>
                  <a:schemeClr val="bg1"/>
                </a:solidFill>
                <a:latin typeface="Raleway" panose="020B0503030101060003" pitchFamily="34" charset="77"/>
              </a:rPr>
              <a:t>Présentation des </a:t>
            </a:r>
            <a:r>
              <a:rPr lang="fr-FR" sz="2400" b="1" dirty="0">
                <a:solidFill>
                  <a:schemeClr val="bg1"/>
                </a:solidFill>
                <a:latin typeface="Raleway" panose="020B0503030101060003" pitchFamily="34" charset="77"/>
              </a:rPr>
              <a:t>4 </a:t>
            </a:r>
            <a:r>
              <a:rPr lang="fr-FR" sz="2400" b="1" dirty="0" err="1">
                <a:solidFill>
                  <a:schemeClr val="bg1"/>
                </a:solidFill>
                <a:latin typeface="Raleway" panose="020B0503030101060003" pitchFamily="34" charset="77"/>
              </a:rPr>
              <a:t>pré-requis</a:t>
            </a:r>
            <a:endParaRPr lang="fr-FR" sz="2400" dirty="0">
              <a:solidFill>
                <a:schemeClr val="bg1"/>
              </a:solidFill>
              <a:effectLst/>
              <a:latin typeface="Raleway" panose="020B0503030101060003" pitchFamily="34" charset="77"/>
            </a:endParaRPr>
          </a:p>
        </p:txBody>
      </p:sp>
      <p:sp>
        <p:nvSpPr>
          <p:cNvPr id="8" name="ZoneTexte 7">
            <a:extLst>
              <a:ext uri="{FF2B5EF4-FFF2-40B4-BE49-F238E27FC236}">
                <a16:creationId xmlns:a16="http://schemas.microsoft.com/office/drawing/2014/main" id="{F5EF5A86-FC40-F88D-5EEB-E5E7A3F30525}"/>
              </a:ext>
            </a:extLst>
          </p:cNvPr>
          <p:cNvSpPr txBox="1"/>
          <p:nvPr/>
        </p:nvSpPr>
        <p:spPr>
          <a:xfrm>
            <a:off x="3047238" y="3200400"/>
            <a:ext cx="4341114" cy="1384995"/>
          </a:xfrm>
          <a:prstGeom prst="rect">
            <a:avLst/>
          </a:prstGeom>
          <a:noFill/>
        </p:spPr>
        <p:txBody>
          <a:bodyPr wrap="square">
            <a:spAutoFit/>
          </a:bodyPr>
          <a:lstStyle/>
          <a:p>
            <a:pPr algn="r"/>
            <a:r>
              <a:rPr lang="fr-FR" sz="1800" dirty="0">
                <a:solidFill>
                  <a:schemeClr val="bg1"/>
                </a:solidFill>
                <a:latin typeface="Raleway" panose="020B0503030101060003" pitchFamily="34" charset="77"/>
              </a:rPr>
              <a:t>Présentation</a:t>
            </a:r>
            <a:br>
              <a:rPr lang="fr-FR" sz="1800" dirty="0">
                <a:solidFill>
                  <a:schemeClr val="bg1"/>
                </a:solidFill>
                <a:latin typeface="Raleway" panose="020B0503030101060003" pitchFamily="34" charset="77"/>
              </a:rPr>
            </a:br>
            <a:r>
              <a:rPr lang="fr-FR" sz="1800" dirty="0">
                <a:solidFill>
                  <a:schemeClr val="bg1"/>
                </a:solidFill>
                <a:latin typeface="Raleway" panose="020B0503030101060003" pitchFamily="34" charset="77"/>
              </a:rPr>
              <a:t>item par item</a:t>
            </a:r>
            <a:br>
              <a:rPr lang="fr-FR" sz="1800" dirty="0">
                <a:solidFill>
                  <a:schemeClr val="bg1"/>
                </a:solidFill>
                <a:latin typeface="Raleway" panose="020B0503030101060003" pitchFamily="34" charset="77"/>
              </a:rPr>
            </a:br>
            <a:r>
              <a:rPr lang="fr-FR" sz="2400" b="1" dirty="0">
                <a:solidFill>
                  <a:schemeClr val="bg1"/>
                </a:solidFill>
                <a:latin typeface="Raleway" panose="020B0503030101060003" pitchFamily="34" charset="77"/>
              </a:rPr>
              <a:t>de la grille</a:t>
            </a:r>
            <a:br>
              <a:rPr lang="fr-FR" sz="2400" b="1" dirty="0">
                <a:solidFill>
                  <a:schemeClr val="bg1"/>
                </a:solidFill>
                <a:latin typeface="Raleway" panose="020B0503030101060003" pitchFamily="34" charset="77"/>
              </a:rPr>
            </a:br>
            <a:r>
              <a:rPr lang="fr-FR" sz="2400" b="1" dirty="0">
                <a:solidFill>
                  <a:schemeClr val="bg1"/>
                </a:solidFill>
                <a:latin typeface="Raleway" panose="020B0503030101060003" pitchFamily="34" charset="77"/>
              </a:rPr>
              <a:t>d’inclusion</a:t>
            </a:r>
            <a:endParaRPr lang="fr-FR" sz="2400" dirty="0">
              <a:solidFill>
                <a:schemeClr val="bg1"/>
              </a:solidFill>
              <a:latin typeface="Raleway" panose="020B0503030101060003" pitchFamily="34" charset="77"/>
            </a:endParaRPr>
          </a:p>
        </p:txBody>
      </p:sp>
    </p:spTree>
    <p:extLst>
      <p:ext uri="{BB962C8B-B14F-4D97-AF65-F5344CB8AC3E}">
        <p14:creationId xmlns:p14="http://schemas.microsoft.com/office/powerpoint/2010/main" val="419043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a:xfrm>
            <a:off x="1159318" y="525729"/>
            <a:ext cx="10407040" cy="554566"/>
          </a:xfrm>
        </p:spPr>
        <p:txBody>
          <a:bodyPr/>
          <a:lstStyle/>
          <a:p>
            <a:pPr algn="ctr"/>
            <a:r>
              <a:rPr lang="fr-FR" dirty="0"/>
              <a:t>ESCAP – </a:t>
            </a:r>
            <a:r>
              <a:rPr lang="fr-FR" dirty="0" err="1"/>
              <a:t>Pré-requis</a:t>
            </a:r>
            <a:endParaRPr lang="fr-FR" dirty="0">
              <a:solidFill>
                <a:srgbClr val="B80D69"/>
              </a:solidFill>
            </a:endParaRPr>
          </a:p>
        </p:txBody>
      </p:sp>
      <p:sp>
        <p:nvSpPr>
          <p:cNvPr id="8" name="Espace réservé du contenu 1">
            <a:extLst>
              <a:ext uri="{FF2B5EF4-FFF2-40B4-BE49-F238E27FC236}">
                <a16:creationId xmlns:a16="http://schemas.microsoft.com/office/drawing/2014/main" id="{A91FC9C8-31C6-D144-8A1A-9CF8CA3103A4}"/>
              </a:ext>
            </a:extLst>
          </p:cNvPr>
          <p:cNvSpPr txBox="1">
            <a:spLocks/>
          </p:cNvSpPr>
          <p:nvPr/>
        </p:nvSpPr>
        <p:spPr>
          <a:xfrm>
            <a:off x="677334" y="1601571"/>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dirty="0">
                <a:latin typeface="Raleway" panose="020B0503030101060003" pitchFamily="34" charset="77"/>
              </a:rPr>
              <a:t>Centrée sur 4 situations cliniques :</a:t>
            </a:r>
            <a:endParaRPr lang="fr-FR" sz="2400" dirty="0">
              <a:solidFill>
                <a:srgbClr val="B80D69"/>
              </a:solidFill>
              <a:latin typeface="Raleway" panose="020B0503030101060003" pitchFamily="34" charset="77"/>
            </a:endParaRPr>
          </a:p>
        </p:txBody>
      </p:sp>
      <p:sp>
        <p:nvSpPr>
          <p:cNvPr id="9" name="Espace réservé du contenu 4">
            <a:extLst>
              <a:ext uri="{FF2B5EF4-FFF2-40B4-BE49-F238E27FC236}">
                <a16:creationId xmlns:a16="http://schemas.microsoft.com/office/drawing/2014/main" id="{D6ED652E-A0B9-FA46-A326-71F29851B169}"/>
              </a:ext>
            </a:extLst>
          </p:cNvPr>
          <p:cNvSpPr>
            <a:spLocks noGrp="1"/>
          </p:cNvSpPr>
          <p:nvPr>
            <p:ph idx="1"/>
          </p:nvPr>
        </p:nvSpPr>
        <p:spPr>
          <a:xfrm>
            <a:off x="677334" y="4158961"/>
            <a:ext cx="2550498" cy="1097468"/>
          </a:xfrm>
        </p:spPr>
        <p:txBody>
          <a:bodyPr/>
          <a:lstStyle/>
          <a:p>
            <a:pPr marL="0" indent="0" algn="ctr">
              <a:buNone/>
            </a:pPr>
            <a:r>
              <a:rPr lang="fr-FR" dirty="0">
                <a:latin typeface="Raleway" panose="020B0503030101060003" pitchFamily="34" charset="77"/>
              </a:rPr>
              <a:t>Patients</a:t>
            </a:r>
            <a:r>
              <a:rPr lang="fr-FR" b="1" dirty="0">
                <a:latin typeface="Raleway" panose="020B0503030101060003" pitchFamily="34" charset="77"/>
              </a:rPr>
              <a:t> polypathologiques chroniques </a:t>
            </a:r>
            <a:r>
              <a:rPr lang="fr-FR" dirty="0">
                <a:latin typeface="Raleway" panose="020B0503030101060003" pitchFamily="34" charset="77"/>
              </a:rPr>
              <a:t>de plus de 65 ans</a:t>
            </a:r>
          </a:p>
        </p:txBody>
      </p:sp>
      <p:sp>
        <p:nvSpPr>
          <p:cNvPr id="12" name="Espace réservé du contenu 4">
            <a:extLst>
              <a:ext uri="{FF2B5EF4-FFF2-40B4-BE49-F238E27FC236}">
                <a16:creationId xmlns:a16="http://schemas.microsoft.com/office/drawing/2014/main" id="{C8BFB57A-0A9E-BC49-BA37-BBB0628BBDC3}"/>
              </a:ext>
            </a:extLst>
          </p:cNvPr>
          <p:cNvSpPr txBox="1">
            <a:spLocks/>
          </p:cNvSpPr>
          <p:nvPr/>
        </p:nvSpPr>
        <p:spPr>
          <a:xfrm>
            <a:off x="3463939" y="4133480"/>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dirty="0">
                <a:latin typeface="Raleway" panose="020B0503030101060003" pitchFamily="34" charset="77"/>
              </a:rPr>
              <a:t>Patients en</a:t>
            </a:r>
            <a:br>
              <a:rPr lang="fr-FR" b="1" dirty="0">
                <a:latin typeface="Raleway" panose="020B0503030101060003" pitchFamily="34" charset="77"/>
              </a:rPr>
            </a:br>
            <a:r>
              <a:rPr lang="fr-FR" b="1" dirty="0">
                <a:latin typeface="Raleway" panose="020B0503030101060003" pitchFamily="34" charset="77"/>
              </a:rPr>
              <a:t>soins palliatifs</a:t>
            </a:r>
            <a:endParaRPr lang="fr-FR" dirty="0">
              <a:latin typeface="Raleway" panose="020B0503030101060003" pitchFamily="34" charset="77"/>
            </a:endParaRPr>
          </a:p>
        </p:txBody>
      </p:sp>
      <p:sp>
        <p:nvSpPr>
          <p:cNvPr id="13" name="Espace réservé du contenu 4">
            <a:extLst>
              <a:ext uri="{FF2B5EF4-FFF2-40B4-BE49-F238E27FC236}">
                <a16:creationId xmlns:a16="http://schemas.microsoft.com/office/drawing/2014/main" id="{EA248864-04EA-2644-825A-0684505E2B19}"/>
              </a:ext>
            </a:extLst>
          </p:cNvPr>
          <p:cNvSpPr txBox="1">
            <a:spLocks/>
          </p:cNvSpPr>
          <p:nvPr/>
        </p:nvSpPr>
        <p:spPr>
          <a:xfrm>
            <a:off x="6266587" y="4133480"/>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dirty="0"/>
              <a:t>Patients ayant</a:t>
            </a:r>
            <a:r>
              <a:rPr lang="fr-FR" b="1" dirty="0"/>
              <a:t> fait un AVC </a:t>
            </a:r>
            <a:r>
              <a:rPr lang="fr-FR" dirty="0"/>
              <a:t>et ayant été hospitalisés il y a moins d’un an</a:t>
            </a:r>
          </a:p>
        </p:txBody>
      </p:sp>
      <p:sp>
        <p:nvSpPr>
          <p:cNvPr id="14" name="Espace réservé du contenu 4">
            <a:extLst>
              <a:ext uri="{FF2B5EF4-FFF2-40B4-BE49-F238E27FC236}">
                <a16:creationId xmlns:a16="http://schemas.microsoft.com/office/drawing/2014/main" id="{5836CA57-FD13-284C-9229-683C4AB1CBEE}"/>
              </a:ext>
            </a:extLst>
          </p:cNvPr>
          <p:cNvSpPr txBox="1">
            <a:spLocks/>
          </p:cNvSpPr>
          <p:nvPr/>
        </p:nvSpPr>
        <p:spPr>
          <a:xfrm>
            <a:off x="9069235" y="4158961"/>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dirty="0"/>
              <a:t>Patients</a:t>
            </a:r>
            <a:r>
              <a:rPr lang="fr-FR" b="1" dirty="0"/>
              <a:t> diabétiques</a:t>
            </a:r>
            <a:br>
              <a:rPr lang="fr-FR" b="1" dirty="0"/>
            </a:br>
            <a:r>
              <a:rPr lang="fr-FR" dirty="0"/>
              <a:t>(type 1 et 2)</a:t>
            </a:r>
            <a:br>
              <a:rPr lang="fr-FR" dirty="0"/>
            </a:br>
            <a:r>
              <a:rPr lang="fr-FR" dirty="0"/>
              <a:t>​sous insuline​</a:t>
            </a:r>
          </a:p>
        </p:txBody>
      </p:sp>
      <p:pic>
        <p:nvPicPr>
          <p:cNvPr id="4" name="Image 3">
            <a:extLst>
              <a:ext uri="{FF2B5EF4-FFF2-40B4-BE49-F238E27FC236}">
                <a16:creationId xmlns:a16="http://schemas.microsoft.com/office/drawing/2014/main" id="{43C32FD2-5DE9-A44F-8FF9-A9911DF39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98" y="2482480"/>
            <a:ext cx="1651000" cy="1651000"/>
          </a:xfrm>
          <a:prstGeom prst="rect">
            <a:avLst/>
          </a:prstGeom>
        </p:spPr>
      </p:pic>
      <p:pic>
        <p:nvPicPr>
          <p:cNvPr id="16" name="Image 15">
            <a:extLst>
              <a:ext uri="{FF2B5EF4-FFF2-40B4-BE49-F238E27FC236}">
                <a16:creationId xmlns:a16="http://schemas.microsoft.com/office/drawing/2014/main" id="{5982BBA9-6503-5E47-B901-21AFDEAE1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836" y="2507961"/>
            <a:ext cx="1651000" cy="1651000"/>
          </a:xfrm>
          <a:prstGeom prst="rect">
            <a:avLst/>
          </a:prstGeom>
        </p:spPr>
      </p:pic>
      <p:pic>
        <p:nvPicPr>
          <p:cNvPr id="18" name="Image 17">
            <a:extLst>
              <a:ext uri="{FF2B5EF4-FFF2-40B4-BE49-F238E27FC236}">
                <a16:creationId xmlns:a16="http://schemas.microsoft.com/office/drawing/2014/main" id="{94040FD0-D7FA-1441-9AAE-0A2A53941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484" y="2425003"/>
            <a:ext cx="1651000" cy="1651000"/>
          </a:xfrm>
          <a:prstGeom prst="rect">
            <a:avLst/>
          </a:prstGeom>
        </p:spPr>
      </p:pic>
      <p:pic>
        <p:nvPicPr>
          <p:cNvPr id="20" name="Image 19">
            <a:extLst>
              <a:ext uri="{FF2B5EF4-FFF2-40B4-BE49-F238E27FC236}">
                <a16:creationId xmlns:a16="http://schemas.microsoft.com/office/drawing/2014/main" id="{4E6B0BAE-B6C0-BD4C-94F5-B995721C7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3132" y="2482480"/>
            <a:ext cx="1651000" cy="1651000"/>
          </a:xfrm>
          <a:prstGeom prst="rect">
            <a:avLst/>
          </a:prstGeom>
        </p:spPr>
      </p:pic>
    </p:spTree>
    <p:extLst>
      <p:ext uri="{BB962C8B-B14F-4D97-AF65-F5344CB8AC3E}">
        <p14:creationId xmlns:p14="http://schemas.microsoft.com/office/powerpoint/2010/main" val="39011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B9E4-0541-B7BA-6BD5-0300B545D4B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12AEE3-E0B4-1DA2-42E6-1748B3CA0AE0}"/>
              </a:ext>
            </a:extLst>
          </p:cNvPr>
          <p:cNvSpPr>
            <a:spLocks noGrp="1"/>
          </p:cNvSpPr>
          <p:nvPr>
            <p:ph idx="1"/>
          </p:nvPr>
        </p:nvSpPr>
        <p:spPr/>
        <p:txBody>
          <a:bodyPr/>
          <a:lstStyle/>
          <a:p>
            <a:pPr marL="0" indent="0" algn="just">
              <a:buNone/>
            </a:pPr>
            <a:r>
              <a:rPr lang="fr-FR" sz="2000" dirty="0">
                <a:latin typeface="Raleway Medium" pitchFamily="2" charset="0"/>
                <a:ea typeface="Calibri" panose="020F0502020204030204" pitchFamily="34" charset="0"/>
                <a:cs typeface="Calibri" panose="020F0502020204030204" pitchFamily="34" charset="0"/>
              </a:rPr>
              <a:t>Un PS prend en charge un patient qui semble présenter un besoin de coordination lié à </a:t>
            </a:r>
            <a:r>
              <a:rPr lang="fr-FR" sz="2000" b="1" dirty="0">
                <a:latin typeface="Raleway Medium" pitchFamily="2" charset="0"/>
                <a:ea typeface="Calibri" panose="020F0502020204030204" pitchFamily="34" charset="0"/>
                <a:cs typeface="Calibri" panose="020F0502020204030204" pitchFamily="34" charset="0"/>
              </a:rPr>
              <a:t>une des 4 situations cliniques visées.</a:t>
            </a:r>
          </a:p>
          <a:p>
            <a:pPr marL="0" indent="0" algn="just">
              <a:buNone/>
            </a:pPr>
            <a:endParaRPr lang="fr-FR" sz="2000" dirty="0">
              <a:latin typeface="Raleway Medium" pitchFamily="2" charset="0"/>
              <a:ea typeface="Calibri" panose="020F0502020204030204" pitchFamily="34" charset="0"/>
              <a:cs typeface="Calibri" panose="020F0502020204030204" pitchFamily="34" charset="0"/>
            </a:endParaRPr>
          </a:p>
          <a:p>
            <a:pPr marL="0" indent="0" algn="just">
              <a:buNone/>
            </a:pPr>
            <a:r>
              <a:rPr lang="fr-FR" sz="2000" b="1" dirty="0">
                <a:latin typeface="Raleway Medium" pitchFamily="2" charset="0"/>
                <a:ea typeface="Calibri" panose="020F0502020204030204" pitchFamily="34" charset="0"/>
                <a:cs typeface="Calibri" panose="020F0502020204030204" pitchFamily="34" charset="0"/>
              </a:rPr>
              <a:t>Il se connecte à son application et remplit la grille d’inclusion.</a:t>
            </a:r>
          </a:p>
          <a:p>
            <a:pPr marL="0" indent="0" algn="just">
              <a:buNone/>
            </a:pPr>
            <a:endParaRPr lang="fr-FR" sz="2000" dirty="0">
              <a:latin typeface="Raleway Medium" pitchFamily="2" charset="0"/>
              <a:ea typeface="Calibri" panose="020F0502020204030204" pitchFamily="34" charset="0"/>
              <a:cs typeface="Calibri" panose="020F0502020204030204" pitchFamily="34" charset="0"/>
            </a:endParaRPr>
          </a:p>
          <a:p>
            <a:pPr marL="0" indent="0" algn="just">
              <a:buNone/>
            </a:pPr>
            <a:r>
              <a:rPr lang="fr-FR" sz="2000" dirty="0">
                <a:latin typeface="Raleway Medium" pitchFamily="2" charset="0"/>
                <a:ea typeface="Calibri" panose="020F0502020204030204" pitchFamily="34" charset="0"/>
                <a:cs typeface="Calibri" panose="020F0502020204030204" pitchFamily="34" charset="0"/>
              </a:rPr>
              <a:t>Le profil doit totaliser au moins 13 des 26 points de la grille pour être éligible (hors grossesse).</a:t>
            </a:r>
          </a:p>
          <a:p>
            <a:endParaRPr lang="fr-FR" dirty="0"/>
          </a:p>
        </p:txBody>
      </p:sp>
      <p:sp>
        <p:nvSpPr>
          <p:cNvPr id="3" name="Titre 2">
            <a:extLst>
              <a:ext uri="{FF2B5EF4-FFF2-40B4-BE49-F238E27FC236}">
                <a16:creationId xmlns:a16="http://schemas.microsoft.com/office/drawing/2014/main" id="{9179576C-688F-1C93-B3CE-AF66AEA61E64}"/>
              </a:ext>
            </a:extLst>
          </p:cNvPr>
          <p:cNvSpPr>
            <a:spLocks noGrp="1"/>
          </p:cNvSpPr>
          <p:nvPr>
            <p:ph type="ctrTitle"/>
          </p:nvPr>
        </p:nvSpPr>
        <p:spPr>
          <a:xfrm>
            <a:off x="1126067" y="539355"/>
            <a:ext cx="10407040" cy="554566"/>
          </a:xfrm>
        </p:spPr>
        <p:txBody>
          <a:bodyPr/>
          <a:lstStyle/>
          <a:p>
            <a:pPr algn="ctr"/>
            <a:r>
              <a:rPr lang="fr-FR" dirty="0">
                <a:latin typeface="Raleway" pitchFamily="2" charset="0"/>
                <a:ea typeface="Calibri" panose="020F0502020204030204" pitchFamily="34" charset="0"/>
                <a:cs typeface="Calibri" panose="020F0502020204030204" pitchFamily="34" charset="0"/>
              </a:rPr>
              <a:t>ESCAP – </a:t>
            </a:r>
            <a:r>
              <a:rPr lang="fr-FR" b="1" dirty="0">
                <a:latin typeface="Raleway" pitchFamily="2" charset="0"/>
                <a:ea typeface="Calibri" panose="020F0502020204030204" pitchFamily="34" charset="0"/>
                <a:cs typeface="Calibri" panose="020F0502020204030204" pitchFamily="34" charset="0"/>
              </a:rPr>
              <a:t>Grille d’inclusion</a:t>
            </a:r>
            <a:endParaRPr lang="fr-FR" dirty="0">
              <a:latin typeface="Raleway" pitchFamily="2" charset="0"/>
            </a:endParaRPr>
          </a:p>
        </p:txBody>
      </p:sp>
    </p:spTree>
    <p:extLst>
      <p:ext uri="{BB962C8B-B14F-4D97-AF65-F5344CB8AC3E}">
        <p14:creationId xmlns:p14="http://schemas.microsoft.com/office/powerpoint/2010/main" val="40451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F7DEA4-E691-28F0-B8BD-780F9D03B033}"/>
              </a:ext>
            </a:extLst>
          </p:cNvPr>
          <p:cNvSpPr>
            <a:spLocks noGrp="1"/>
          </p:cNvSpPr>
          <p:nvPr>
            <p:ph idx="1"/>
          </p:nvPr>
        </p:nvSpPr>
        <p:spPr/>
        <p:txBody>
          <a:bodyPr/>
          <a:lstStyle/>
          <a:p>
            <a:pPr marL="0" indent="0" algn="just">
              <a:buNone/>
            </a:pPr>
            <a:r>
              <a:rPr lang="fr-FR" sz="2000" dirty="0">
                <a:solidFill>
                  <a:srgbClr val="002060"/>
                </a:solidFill>
                <a:latin typeface="Raleway Medium" pitchFamily="2" charset="0"/>
                <a:ea typeface="Calibri" panose="020F0502020204030204" pitchFamily="34" charset="0"/>
                <a:cs typeface="Calibri" panose="020F0502020204030204" pitchFamily="34" charset="0"/>
              </a:rPr>
              <a:t>Si </a:t>
            </a:r>
            <a:r>
              <a:rPr lang="fr-FR" dirty="0">
                <a:solidFill>
                  <a:srgbClr val="002060"/>
                </a:solidFill>
                <a:latin typeface="Raleway Medium" pitchFamily="2" charset="0"/>
                <a:ea typeface="Calibri" panose="020F0502020204030204" pitchFamily="34" charset="0"/>
                <a:cs typeface="Calibri" panose="020F0502020204030204" pitchFamily="34" charset="0"/>
              </a:rPr>
              <a:t>le patient</a:t>
            </a:r>
            <a:r>
              <a:rPr lang="fr-FR" sz="2000" dirty="0">
                <a:solidFill>
                  <a:srgbClr val="002060"/>
                </a:solidFill>
                <a:latin typeface="Raleway Medium" pitchFamily="2" charset="0"/>
                <a:ea typeface="Calibri" panose="020F0502020204030204" pitchFamily="34" charset="0"/>
                <a:cs typeface="Calibri" panose="020F0502020204030204" pitchFamily="34" charset="0"/>
              </a:rPr>
              <a:t> a au – 13 points :</a:t>
            </a:r>
          </a:p>
          <a:p>
            <a:pPr marL="0" indent="0" algn="just">
              <a:buNone/>
            </a:pPr>
            <a:endParaRPr lang="fr-FR" sz="2000" dirty="0">
              <a:solidFill>
                <a:srgbClr val="002060"/>
              </a:solidFill>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le PS recueille </a:t>
            </a:r>
            <a:r>
              <a:rPr lang="fr-FR" dirty="0">
                <a:solidFill>
                  <a:srgbClr val="002060"/>
                </a:solidFill>
                <a:latin typeface="Raleway Medium" pitchFamily="2" charset="0"/>
                <a:ea typeface="Calibri" panose="020F0502020204030204" pitchFamily="34" charset="0"/>
                <a:cs typeface="Calibri" panose="020F0502020204030204" pitchFamily="34" charset="0"/>
              </a:rPr>
              <a:t>son </a:t>
            </a:r>
            <a:r>
              <a:rPr lang="fr-FR" sz="2000" dirty="0">
                <a:solidFill>
                  <a:srgbClr val="002060"/>
                </a:solidFill>
                <a:latin typeface="Raleway Medium" pitchFamily="2" charset="0"/>
                <a:ea typeface="Calibri" panose="020F0502020204030204" pitchFamily="34" charset="0"/>
                <a:cs typeface="Calibri" panose="020F0502020204030204" pitchFamily="34" charset="0"/>
              </a:rPr>
              <a:t>consentement </a:t>
            </a: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le PS prend contact avec les PS désignés par le patient</a:t>
            </a: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Ces derniers consentent à intégrer l’ESCAP (libre choix des professionnels de participer ou non à l’ESCAP)</a:t>
            </a: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Les échanges entre PS se font via leur application numérique</a:t>
            </a:r>
          </a:p>
        </p:txBody>
      </p:sp>
      <p:sp>
        <p:nvSpPr>
          <p:cNvPr id="3" name="Titre 2">
            <a:extLst>
              <a:ext uri="{FF2B5EF4-FFF2-40B4-BE49-F238E27FC236}">
                <a16:creationId xmlns:a16="http://schemas.microsoft.com/office/drawing/2014/main" id="{FE43A0AB-5F1E-3326-8BD9-9847AED22740}"/>
              </a:ext>
            </a:extLst>
          </p:cNvPr>
          <p:cNvSpPr>
            <a:spLocks noGrp="1"/>
          </p:cNvSpPr>
          <p:nvPr>
            <p:ph type="ctrTitle"/>
          </p:nvPr>
        </p:nvSpPr>
        <p:spPr/>
        <p:txBody>
          <a:bodyPr/>
          <a:lstStyle/>
          <a:p>
            <a:pPr algn="ctr"/>
            <a:r>
              <a:rPr lang="fr-FR" dirty="0">
                <a:latin typeface="Raleway" pitchFamily="2" charset="0"/>
                <a:ea typeface="Calibri" panose="020F0502020204030204" pitchFamily="34" charset="0"/>
                <a:cs typeface="Calibri" panose="020F0502020204030204" pitchFamily="34" charset="0"/>
              </a:rPr>
              <a:t>ESCAP – </a:t>
            </a:r>
            <a:r>
              <a:rPr lang="fr-FR" b="1" dirty="0">
                <a:latin typeface="Raleway" pitchFamily="2" charset="0"/>
                <a:ea typeface="Calibri" panose="020F0502020204030204" pitchFamily="34" charset="0"/>
                <a:cs typeface="Calibri" panose="020F0502020204030204" pitchFamily="34" charset="0"/>
              </a:rPr>
              <a:t>Grille d’inclusion</a:t>
            </a:r>
            <a:endParaRPr lang="fr-FR" dirty="0"/>
          </a:p>
        </p:txBody>
      </p:sp>
    </p:spTree>
    <p:extLst>
      <p:ext uri="{BB962C8B-B14F-4D97-AF65-F5344CB8AC3E}">
        <p14:creationId xmlns:p14="http://schemas.microsoft.com/office/powerpoint/2010/main" val="211231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992413"/>
          <a:ext cx="10952663" cy="3764047"/>
        </p:xfrm>
        <a:graphic>
          <a:graphicData uri="http://schemas.openxmlformats.org/drawingml/2006/table">
            <a:tbl>
              <a:tblPr firstRow="1" bandRow="1">
                <a:tableStyleId>{5C22544A-7EE6-4342-B048-85BDC9FD1C3A}</a:tableStyleId>
              </a:tblPr>
              <a:tblGrid>
                <a:gridCol w="2932752">
                  <a:extLst>
                    <a:ext uri="{9D8B030D-6E8A-4147-A177-3AD203B41FA5}">
                      <a16:colId xmlns:a16="http://schemas.microsoft.com/office/drawing/2014/main" val="900623547"/>
                    </a:ext>
                  </a:extLst>
                </a:gridCol>
                <a:gridCol w="2065490">
                  <a:extLst>
                    <a:ext uri="{9D8B030D-6E8A-4147-A177-3AD203B41FA5}">
                      <a16:colId xmlns:a16="http://schemas.microsoft.com/office/drawing/2014/main" val="2387367905"/>
                    </a:ext>
                  </a:extLst>
                </a:gridCol>
                <a:gridCol w="2000944">
                  <a:extLst>
                    <a:ext uri="{9D8B030D-6E8A-4147-A177-3AD203B41FA5}">
                      <a16:colId xmlns:a16="http://schemas.microsoft.com/office/drawing/2014/main" val="2854622906"/>
                    </a:ext>
                  </a:extLst>
                </a:gridCol>
                <a:gridCol w="2049353">
                  <a:extLst>
                    <a:ext uri="{9D8B030D-6E8A-4147-A177-3AD203B41FA5}">
                      <a16:colId xmlns:a16="http://schemas.microsoft.com/office/drawing/2014/main" val="2831217293"/>
                    </a:ext>
                  </a:extLst>
                </a:gridCol>
                <a:gridCol w="19041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9960" marR="89960"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9960" marR="89960"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9960" marR="89960"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9960" marR="89960"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9960" marR="89960"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Nombre</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d’intervenants PS</a:t>
                      </a:r>
                      <a:endParaRPr lang="fr-FR">
                        <a:solidFill>
                          <a:srgbClr val="FFFFFF"/>
                        </a:solidFill>
                        <a:effectLst/>
                        <a:latin typeface="Raleway" panose="020B0503030101060003" pitchFamily="34" charset="77"/>
                      </a:endParaRPr>
                    </a:p>
                  </a:txBody>
                  <a:tcPr marL="159305" marR="7965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1</a:t>
                      </a:r>
                    </a:p>
                  </a:txBody>
                  <a:tcPr marL="159305" marR="7965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De 2 à 3</a:t>
                      </a:r>
                    </a:p>
                  </a:txBody>
                  <a:tcPr marL="159305" marR="7965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Plus de 3</a:t>
                      </a:r>
                    </a:p>
                  </a:txBody>
                  <a:tcPr marL="159305" marR="79653" marT="80963" marB="161925" anchor="ctr">
                    <a:lnT w="38100" cmpd="sng">
                      <a:noFill/>
                    </a:lnT>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Âge</a:t>
                      </a:r>
                      <a:endParaRPr lang="fr-FR">
                        <a:solidFill>
                          <a:srgbClr val="FFFFFF"/>
                        </a:solidFill>
                        <a:effectLst/>
                        <a:latin typeface="Raleway" panose="020B0503030101060003" pitchFamily="34" charset="77"/>
                      </a:endParaRPr>
                    </a:p>
                  </a:txBody>
                  <a:tcPr marL="159305" marR="7965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Entre 16</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65 ans</a:t>
                      </a:r>
                    </a:p>
                  </a:txBody>
                  <a:tcPr marL="159305" marR="7965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Entre 65</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75 ans</a:t>
                      </a:r>
                    </a:p>
                  </a:txBody>
                  <a:tcPr marL="159305" marR="7965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Moins de 16 ans</a:t>
                      </a:r>
                    </a:p>
                    <a:p>
                      <a:pPr algn="ctr"/>
                      <a:r>
                        <a:rPr lang="fr-FR" sz="1600" b="0" i="0">
                          <a:solidFill>
                            <a:srgbClr val="1C4270"/>
                          </a:solidFill>
                          <a:effectLst/>
                          <a:latin typeface="Raleway Medium" panose="020B0503030101060003" pitchFamily="34" charset="77"/>
                        </a:rPr>
                        <a:t>Plus de 75 ans</a:t>
                      </a:r>
                    </a:p>
                  </a:txBody>
                  <a:tcPr marL="159305" marR="79653" marT="80963" marB="161925" anchor="ctr">
                    <a:solidFill>
                      <a:srgbClr val="F6F7F9"/>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Nombre de pathologies</a:t>
                      </a:r>
                      <a:endParaRPr lang="fr-FR">
                        <a:solidFill>
                          <a:srgbClr val="FFFFFF"/>
                        </a:solidFill>
                        <a:effectLst/>
                        <a:latin typeface="Raleway" panose="020B0503030101060003" pitchFamily="34" charset="77"/>
                      </a:endParaRPr>
                    </a:p>
                  </a:txBody>
                  <a:tcPr marL="159305" marR="7965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0</a:t>
                      </a:r>
                    </a:p>
                  </a:txBody>
                  <a:tcPr marL="159305" marR="79653" marT="80963" marB="161925" anchor="ctr">
                    <a:lnB w="12700" cmpd="sng">
                      <a:noFill/>
                    </a:lnB>
                    <a:solidFill>
                      <a:srgbClr val="EDF0F4"/>
                    </a:solidFill>
                  </a:tcPr>
                </a:tc>
                <a:tc>
                  <a:txBody>
                    <a:bodyPr/>
                    <a:lstStyle/>
                    <a:p>
                      <a:pPr algn="ctr"/>
                      <a:r>
                        <a:rPr lang="fr-FR" sz="1600" b="0" i="0">
                          <a:solidFill>
                            <a:srgbClr val="1C4270"/>
                          </a:solidFill>
                          <a:effectLst/>
                          <a:latin typeface="Raleway Medium" panose="020B0503030101060003" pitchFamily="34" charset="77"/>
                        </a:rPr>
                        <a:t>1</a:t>
                      </a:r>
                    </a:p>
                  </a:txBody>
                  <a:tcPr marL="159305" marR="7965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Plus de 2</a:t>
                      </a:r>
                    </a:p>
                  </a:txBody>
                  <a:tcPr marL="159305" marR="79653" marT="80963" marB="161925" anchor="ctr">
                    <a:lnB w="12700" cmpd="sng">
                      <a:noFill/>
                    </a:lnB>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dirty="0"/>
              <a:t>ESCAP : grille d’inclusion</a:t>
            </a:r>
          </a:p>
        </p:txBody>
      </p:sp>
    </p:spTree>
    <p:extLst>
      <p:ext uri="{BB962C8B-B14F-4D97-AF65-F5344CB8AC3E}">
        <p14:creationId xmlns:p14="http://schemas.microsoft.com/office/powerpoint/2010/main" val="42743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992413"/>
          <a:ext cx="10900055" cy="3764047"/>
        </p:xfrm>
        <a:graphic>
          <a:graphicData uri="http://schemas.openxmlformats.org/drawingml/2006/table">
            <a:tbl>
              <a:tblPr firstRow="1" bandRow="1">
                <a:tableStyleId>{5C22544A-7EE6-4342-B048-85BDC9FD1C3A}</a:tableStyleId>
              </a:tblPr>
              <a:tblGrid>
                <a:gridCol w="2952843">
                  <a:extLst>
                    <a:ext uri="{9D8B030D-6E8A-4147-A177-3AD203B41FA5}">
                      <a16:colId xmlns:a16="http://schemas.microsoft.com/office/drawing/2014/main" val="900623547"/>
                    </a:ext>
                  </a:extLst>
                </a:gridCol>
                <a:gridCol w="1936001">
                  <a:extLst>
                    <a:ext uri="{9D8B030D-6E8A-4147-A177-3AD203B41FA5}">
                      <a16:colId xmlns:a16="http://schemas.microsoft.com/office/drawing/2014/main" val="2387367905"/>
                    </a:ext>
                  </a:extLst>
                </a:gridCol>
                <a:gridCol w="1957149">
                  <a:extLst>
                    <a:ext uri="{9D8B030D-6E8A-4147-A177-3AD203B41FA5}">
                      <a16:colId xmlns:a16="http://schemas.microsoft.com/office/drawing/2014/main" val="2854622906"/>
                    </a:ext>
                  </a:extLst>
                </a:gridCol>
                <a:gridCol w="2004498">
                  <a:extLst>
                    <a:ext uri="{9D8B030D-6E8A-4147-A177-3AD203B41FA5}">
                      <a16:colId xmlns:a16="http://schemas.microsoft.com/office/drawing/2014/main" val="2831217293"/>
                    </a:ext>
                  </a:extLst>
                </a:gridCol>
                <a:gridCol w="204956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7991" marR="87991"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7991" marR="87991"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7991" marR="87991"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7991" marR="87991"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7991" marR="87991"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Médicaments</a:t>
                      </a:r>
                      <a:endParaRPr lang="fr-FR">
                        <a:solidFill>
                          <a:srgbClr val="FFFFFF"/>
                        </a:solidFill>
                        <a:effectLst/>
                        <a:latin typeface="Raleway" panose="020B0503030101060003" pitchFamily="34" charset="77"/>
                      </a:endParaRPr>
                    </a:p>
                    <a:p>
                      <a:r>
                        <a:rPr lang="fr-FR">
                          <a:solidFill>
                            <a:srgbClr val="FFFFFF"/>
                          </a:solidFill>
                          <a:effectLst/>
                          <a:latin typeface="Raleway" panose="020B0503030101060003" pitchFamily="34" charset="77"/>
                        </a:rPr>
                        <a:t>(y compris oxygène)</a:t>
                      </a:r>
                    </a:p>
                  </a:txBody>
                  <a:tcPr marL="158381" marR="79191"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0 à 3</a:t>
                      </a:r>
                    </a:p>
                  </a:txBody>
                  <a:tcPr marL="158381" marR="79191"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4</a:t>
                      </a:r>
                    </a:p>
                  </a:txBody>
                  <a:tcPr marL="158381" marR="79191"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5 ou plus</a:t>
                      </a:r>
                    </a:p>
                  </a:txBody>
                  <a:tcPr marL="158381" marR="79191" marT="80963" marB="161925" anchor="ctr">
                    <a:lnT w="38100" cmpd="sng">
                      <a:noFill/>
                    </a:lnT>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Hospitalisation au cours des 6 derniers mois</a:t>
                      </a:r>
                      <a:endParaRPr lang="fr-FR">
                        <a:solidFill>
                          <a:srgbClr val="FFFFFF"/>
                        </a:solidFill>
                        <a:effectLst/>
                        <a:latin typeface="Raleway" panose="020B0503030101060003" pitchFamily="34" charset="77"/>
                      </a:endParaRPr>
                    </a:p>
                  </a:txBody>
                  <a:tcPr marL="158381" marR="79191"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Aucune hospitalisation</a:t>
                      </a:r>
                    </a:p>
                  </a:txBody>
                  <a:tcPr marL="158381" marR="79191"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1 hospitalisation</a:t>
                      </a:r>
                    </a:p>
                  </a:txBody>
                  <a:tcPr marL="158381" marR="79191"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Plusieurs hospitalisations</a:t>
                      </a:r>
                    </a:p>
                  </a:txBody>
                  <a:tcPr marL="158381" marR="79191" marT="80963" marB="161925" anchor="ctr">
                    <a:solidFill>
                      <a:srgbClr val="F6F7F9"/>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Chirurgie au cours des 12 derniers mois</a:t>
                      </a:r>
                      <a:endParaRPr lang="fr-FR">
                        <a:solidFill>
                          <a:srgbClr val="FFFFFF"/>
                        </a:solidFill>
                        <a:effectLst/>
                        <a:latin typeface="Raleway" panose="020B0503030101060003" pitchFamily="34" charset="77"/>
                      </a:endParaRPr>
                    </a:p>
                  </a:txBody>
                  <a:tcPr marL="158381" marR="79191"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Non</a:t>
                      </a:r>
                    </a:p>
                  </a:txBody>
                  <a:tcPr marL="158381" marR="79191" marT="80963" marB="161925" anchor="ctr">
                    <a:lnB w="12700" cmpd="sng">
                      <a:noFill/>
                    </a:lnB>
                    <a:solidFill>
                      <a:srgbClr val="EDF0F4"/>
                    </a:solidFill>
                  </a:tcPr>
                </a:tc>
                <a:tc>
                  <a:txBody>
                    <a:bodyPr/>
                    <a:lstStyle/>
                    <a:p>
                      <a:br>
                        <a:rPr lang="fr-FR" sz="1600" b="0" i="0">
                          <a:effectLst/>
                          <a:latin typeface="Raleway Medium" panose="020B0503030101060003" pitchFamily="34" charset="77"/>
                        </a:rPr>
                      </a:br>
                      <a:endParaRPr lang="fr-FR" sz="1600" b="0" i="0">
                        <a:effectLst/>
                        <a:latin typeface="Raleway Medium" panose="020B0503030101060003" pitchFamily="34" charset="77"/>
                      </a:endParaRPr>
                    </a:p>
                  </a:txBody>
                  <a:tcPr marL="158381" marR="79191"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Oui</a:t>
                      </a:r>
                    </a:p>
                  </a:txBody>
                  <a:tcPr marL="158381" marR="79191" marT="80963" marB="161925" anchor="ctr">
                    <a:lnB w="12700" cmpd="sng">
                      <a:noFill/>
                    </a:lnB>
                    <a:solidFill>
                      <a:srgbClr val="EDF0F4"/>
                    </a:solidFill>
                  </a:tcPr>
                </a:tc>
                <a:tc>
                  <a:txBody>
                    <a:bodyPr/>
                    <a:lstStyle/>
                    <a:p>
                      <a:endParaRPr lang="fr-FR" sz="1600" dirty="0"/>
                    </a:p>
                  </a:txBody>
                  <a:tcPr marL="87991" marR="87991"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dirty="0"/>
              <a:t>ESCAP : grille d’inclusion</a:t>
            </a:r>
            <a:endParaRPr lang="fr-FR" dirty="0">
              <a:solidFill>
                <a:srgbClr val="B80D69"/>
              </a:solidFill>
            </a:endParaRPr>
          </a:p>
        </p:txBody>
      </p:sp>
    </p:spTree>
    <p:extLst>
      <p:ext uri="{BB962C8B-B14F-4D97-AF65-F5344CB8AC3E}">
        <p14:creationId xmlns:p14="http://schemas.microsoft.com/office/powerpoint/2010/main" val="214408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743493"/>
          <a:ext cx="10952663" cy="3844815"/>
        </p:xfrm>
        <a:graphic>
          <a:graphicData uri="http://schemas.openxmlformats.org/drawingml/2006/table">
            <a:tbl>
              <a:tblPr firstRow="1" bandRow="1">
                <a:tableStyleId>{5C22544A-7EE6-4342-B048-85BDC9FD1C3A}</a:tableStyleId>
              </a:tblPr>
              <a:tblGrid>
                <a:gridCol w="2932752">
                  <a:extLst>
                    <a:ext uri="{9D8B030D-6E8A-4147-A177-3AD203B41FA5}">
                      <a16:colId xmlns:a16="http://schemas.microsoft.com/office/drawing/2014/main" val="900623547"/>
                    </a:ext>
                  </a:extLst>
                </a:gridCol>
                <a:gridCol w="2065490">
                  <a:extLst>
                    <a:ext uri="{9D8B030D-6E8A-4147-A177-3AD203B41FA5}">
                      <a16:colId xmlns:a16="http://schemas.microsoft.com/office/drawing/2014/main" val="2387367905"/>
                    </a:ext>
                  </a:extLst>
                </a:gridCol>
                <a:gridCol w="2000944">
                  <a:extLst>
                    <a:ext uri="{9D8B030D-6E8A-4147-A177-3AD203B41FA5}">
                      <a16:colId xmlns:a16="http://schemas.microsoft.com/office/drawing/2014/main" val="2854622906"/>
                    </a:ext>
                  </a:extLst>
                </a:gridCol>
                <a:gridCol w="2049353">
                  <a:extLst>
                    <a:ext uri="{9D8B030D-6E8A-4147-A177-3AD203B41FA5}">
                      <a16:colId xmlns:a16="http://schemas.microsoft.com/office/drawing/2014/main" val="2831217293"/>
                    </a:ext>
                  </a:extLst>
                </a:gridCol>
                <a:gridCol w="19041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9960" marR="89960"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9960" marR="89960"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9960" marR="89960"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9960" marR="89960"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9960" marR="89960"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Grossesse</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(l’item n’apparaitra que pour</a:t>
                      </a:r>
                      <a:br>
                        <a:rPr lang="fr-FR" sz="1400">
                          <a:solidFill>
                            <a:srgbClr val="FFFFFF"/>
                          </a:solidFill>
                          <a:effectLst/>
                          <a:latin typeface="Raleway" panose="020B0503030101060003" pitchFamily="34" charset="77"/>
                        </a:rPr>
                      </a:br>
                      <a:r>
                        <a:rPr lang="fr-FR" sz="1400">
                          <a:solidFill>
                            <a:srgbClr val="FFFFFF"/>
                          </a:solidFill>
                          <a:effectLst/>
                          <a:latin typeface="Raleway" panose="020B0503030101060003" pitchFamily="34" charset="77"/>
                        </a:rPr>
                        <a:t>les patientes potentiellement concernées)</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Au-delà de 36 SA</a:t>
                      </a:r>
                    </a:p>
                    <a:p>
                      <a:pPr algn="ctr"/>
                      <a:r>
                        <a:rPr lang="fr-FR" sz="1600" b="0" i="0">
                          <a:solidFill>
                            <a:srgbClr val="1C4270"/>
                          </a:solidFill>
                          <a:effectLst/>
                          <a:latin typeface="Raleway Medium" panose="020B0503030101060003" pitchFamily="34" charset="77"/>
                        </a:rPr>
                        <a:t>Pas de grossesse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Entre 32 SA</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36 SA</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Entre 28 SA</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32 SA</a:t>
                      </a:r>
                    </a:p>
                  </a:txBody>
                  <a:tcPr marL="161925" marR="80963" marT="80963" marB="161925" anchor="ctr">
                    <a:lnT w="38100" cmpd="sng">
                      <a:noFill/>
                    </a:lnT>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Vulnérabilités</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(addiction, précarité, état psychologique fragile)</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Pas de vulnérabilité</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Une vulnérabilité</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Plusieurs vulnérabilités</a:t>
                      </a:r>
                    </a:p>
                  </a:txBody>
                  <a:tcPr marL="161925" marR="80963" marT="80963" marB="161925" anchor="ctr">
                    <a:solidFill>
                      <a:srgbClr val="F6F7F9"/>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Aide à domicile Professionnelle</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ou familiale</a:t>
                      </a:r>
                      <a:endParaRPr lang="fr-FR">
                        <a:solidFill>
                          <a:srgbClr val="FFFFFF"/>
                        </a:solidFill>
                        <a:effectLst/>
                        <a:latin typeface="Raleway" panose="020B0503030101060003" pitchFamily="34" charset="77"/>
                      </a:endParaRPr>
                    </a:p>
                  </a:txBody>
                  <a:tcPr marL="161925" marR="8096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Non</a:t>
                      </a:r>
                    </a:p>
                  </a:txBody>
                  <a:tcPr marL="161925" marR="80963" marT="80963" marB="161925" anchor="ctr">
                    <a:lnB w="12700" cmpd="sng">
                      <a:noFill/>
                    </a:lnB>
                    <a:solidFill>
                      <a:srgbClr val="EDF0F4"/>
                    </a:solidFill>
                  </a:tcPr>
                </a:tc>
                <a:tc>
                  <a:txBody>
                    <a:bodyPr/>
                    <a:lstStyle/>
                    <a:p>
                      <a:pPr algn="ctr"/>
                      <a:r>
                        <a:rPr lang="fr-FR" sz="1600" b="0" i="0">
                          <a:solidFill>
                            <a:srgbClr val="1C4270"/>
                          </a:solidFill>
                          <a:effectLst/>
                          <a:latin typeface="Raleway Medium" panose="020B0503030101060003" pitchFamily="34" charset="77"/>
                        </a:rPr>
                        <a:t>Moins d’1h/j</a:t>
                      </a:r>
                    </a:p>
                  </a:txBody>
                  <a:tcPr marL="161925" marR="8096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&gt;1h/j</a:t>
                      </a:r>
                    </a:p>
                  </a:txBody>
                  <a:tcPr marL="161925" marR="80963" marT="80963" marB="161925" anchor="ctr">
                    <a:lnB w="12700" cmpd="sng">
                      <a:noFill/>
                    </a:lnB>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dirty="0"/>
              <a:t>ESCAP : grille d’inclusion</a:t>
            </a:r>
            <a:endParaRPr lang="fr-FR" dirty="0">
              <a:solidFill>
                <a:srgbClr val="B80D69"/>
              </a:solidFill>
            </a:endParaRPr>
          </a:p>
        </p:txBody>
      </p:sp>
    </p:spTree>
    <p:extLst>
      <p:ext uri="{BB962C8B-B14F-4D97-AF65-F5344CB8AC3E}">
        <p14:creationId xmlns:p14="http://schemas.microsoft.com/office/powerpoint/2010/main" val="9216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6955" y="1730282"/>
          <a:ext cx="10914410" cy="4122945"/>
        </p:xfrm>
        <a:graphic>
          <a:graphicData uri="http://schemas.openxmlformats.org/drawingml/2006/table">
            <a:tbl>
              <a:tblPr firstRow="1" bandRow="1">
                <a:tableStyleId>{5C22544A-7EE6-4342-B048-85BDC9FD1C3A}</a:tableStyleId>
              </a:tblPr>
              <a:tblGrid>
                <a:gridCol w="2868562">
                  <a:extLst>
                    <a:ext uri="{9D8B030D-6E8A-4147-A177-3AD203B41FA5}">
                      <a16:colId xmlns:a16="http://schemas.microsoft.com/office/drawing/2014/main" val="900623547"/>
                    </a:ext>
                  </a:extLst>
                </a:gridCol>
                <a:gridCol w="2020282">
                  <a:extLst>
                    <a:ext uri="{9D8B030D-6E8A-4147-A177-3AD203B41FA5}">
                      <a16:colId xmlns:a16="http://schemas.microsoft.com/office/drawing/2014/main" val="2387367905"/>
                    </a:ext>
                  </a:extLst>
                </a:gridCol>
                <a:gridCol w="1882964">
                  <a:extLst>
                    <a:ext uri="{9D8B030D-6E8A-4147-A177-3AD203B41FA5}">
                      <a16:colId xmlns:a16="http://schemas.microsoft.com/office/drawing/2014/main" val="2854622906"/>
                    </a:ext>
                  </a:extLst>
                </a:gridCol>
                <a:gridCol w="2192778">
                  <a:extLst>
                    <a:ext uri="{9D8B030D-6E8A-4147-A177-3AD203B41FA5}">
                      <a16:colId xmlns:a16="http://schemas.microsoft.com/office/drawing/2014/main" val="2831217293"/>
                    </a:ext>
                  </a:extLst>
                </a:gridCol>
                <a:gridCol w="19498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7991" marR="87991"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7991" marR="87991"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7991" marR="87991"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7991" marR="87991"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7991" marR="87991"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Mobilité</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(se lever, marcher)</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Indépendance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Soutien / Aides techniques</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Incapacité</a:t>
                      </a:r>
                    </a:p>
                  </a:txBody>
                  <a:tcPr marL="161925" marR="80963" marT="80963" marB="161925" anchor="ctr">
                    <a:lnT w="38100" cmpd="sng">
                      <a:noFill/>
                    </a:lnT>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Continence</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(urinaire et/ou fécale)</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Continence</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Incontinence occasionnelle</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Incontinence permanente</a:t>
                      </a:r>
                    </a:p>
                  </a:txBody>
                  <a:tcPr marL="161925" marR="80963" marT="80963" marB="161925" anchor="ctr">
                    <a:solidFill>
                      <a:srgbClr val="F6F7F9"/>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Poids/nutrition</a:t>
                      </a:r>
                      <a:endParaRPr lang="fr-FR">
                        <a:solidFill>
                          <a:srgbClr val="FFFFFF"/>
                        </a:solidFill>
                        <a:effectLst/>
                        <a:latin typeface="Raleway" panose="020B0503030101060003" pitchFamily="34" charset="77"/>
                      </a:endParaRPr>
                    </a:p>
                  </a:txBody>
                  <a:tcPr marL="161925" marR="8096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Poids stable</a:t>
                      </a:r>
                    </a:p>
                  </a:txBody>
                  <a:tcPr marL="161925" marR="80963" marT="80963" marB="161925" anchor="ctr">
                    <a:lnB w="12700" cmpd="sng">
                      <a:noFill/>
                    </a:lnB>
                    <a:solidFill>
                      <a:srgbClr val="EDF0F4"/>
                    </a:solidFill>
                  </a:tcPr>
                </a:tc>
                <a:tc>
                  <a:txBody>
                    <a:bodyPr/>
                    <a:lstStyle/>
                    <a:p>
                      <a:br>
                        <a:rPr lang="fr-FR" sz="1600" b="0" i="0">
                          <a:effectLst/>
                          <a:latin typeface="Raleway Medium" panose="020B0503030101060003" pitchFamily="34" charset="77"/>
                        </a:rPr>
                      </a:br>
                      <a:endParaRPr lang="fr-FR" sz="1600" b="0" i="0">
                        <a:effectLst/>
                        <a:latin typeface="Raleway Medium" panose="020B0503030101060003" pitchFamily="34" charset="77"/>
                      </a:endParaRPr>
                    </a:p>
                  </a:txBody>
                  <a:tcPr marL="161925" marR="8096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Variation de poids importante et inexpliquée (3 </a:t>
                      </a:r>
                      <a:r>
                        <a:rPr lang="fr-FR" sz="1600" b="0" i="0" err="1">
                          <a:solidFill>
                            <a:srgbClr val="1C4270"/>
                          </a:solidFill>
                          <a:effectLst/>
                          <a:latin typeface="Raleway Medium" panose="020B0503030101060003" pitchFamily="34" charset="77"/>
                        </a:rPr>
                        <a:t>kgs</a:t>
                      </a:r>
                      <a:r>
                        <a:rPr lang="fr-FR" sz="1600" b="0" i="0">
                          <a:solidFill>
                            <a:srgbClr val="1C4270"/>
                          </a:solidFill>
                          <a:effectLst/>
                          <a:latin typeface="Raleway Medium" panose="020B0503030101060003" pitchFamily="34" charset="77"/>
                        </a:rPr>
                        <a:t> ou plus en un mois)</a:t>
                      </a:r>
                    </a:p>
                    <a:p>
                      <a:pPr algn="ctr"/>
                      <a:r>
                        <a:rPr lang="fr-FR" sz="1600" b="0" i="0">
                          <a:solidFill>
                            <a:srgbClr val="1C4270"/>
                          </a:solidFill>
                          <a:effectLst/>
                          <a:latin typeface="Raleway Medium" panose="020B0503030101060003" pitchFamily="34" charset="77"/>
                        </a:rPr>
                        <a:t>Dénutrition</a:t>
                      </a:r>
                    </a:p>
                  </a:txBody>
                  <a:tcPr marL="161925" marR="54293" marT="54293" marB="161925" anchor="ctr">
                    <a:lnB w="12700" cmpd="sng">
                      <a:noFill/>
                    </a:lnB>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dirty="0"/>
              <a:t>ESCAP : grille d’inclusion</a:t>
            </a:r>
            <a:endParaRPr lang="fr-FR" dirty="0">
              <a:solidFill>
                <a:srgbClr val="B80D69"/>
              </a:solidFill>
            </a:endParaRPr>
          </a:p>
        </p:txBody>
      </p:sp>
    </p:spTree>
    <p:extLst>
      <p:ext uri="{BB962C8B-B14F-4D97-AF65-F5344CB8AC3E}">
        <p14:creationId xmlns:p14="http://schemas.microsoft.com/office/powerpoint/2010/main" val="35792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69937" y="1689941"/>
          <a:ext cx="10967290" cy="2890215"/>
        </p:xfrm>
        <a:graphic>
          <a:graphicData uri="http://schemas.openxmlformats.org/drawingml/2006/table">
            <a:tbl>
              <a:tblPr firstRow="1" bandRow="1">
                <a:tableStyleId>{5C22544A-7EE6-4342-B048-85BDC9FD1C3A}</a:tableStyleId>
              </a:tblPr>
              <a:tblGrid>
                <a:gridCol w="2882460">
                  <a:extLst>
                    <a:ext uri="{9D8B030D-6E8A-4147-A177-3AD203B41FA5}">
                      <a16:colId xmlns:a16="http://schemas.microsoft.com/office/drawing/2014/main" val="900623547"/>
                    </a:ext>
                  </a:extLst>
                </a:gridCol>
                <a:gridCol w="2030070">
                  <a:extLst>
                    <a:ext uri="{9D8B030D-6E8A-4147-A177-3AD203B41FA5}">
                      <a16:colId xmlns:a16="http://schemas.microsoft.com/office/drawing/2014/main" val="2387367905"/>
                    </a:ext>
                  </a:extLst>
                </a:gridCol>
                <a:gridCol w="1892087">
                  <a:extLst>
                    <a:ext uri="{9D8B030D-6E8A-4147-A177-3AD203B41FA5}">
                      <a16:colId xmlns:a16="http://schemas.microsoft.com/office/drawing/2014/main" val="2854622906"/>
                    </a:ext>
                  </a:extLst>
                </a:gridCol>
                <a:gridCol w="2203402">
                  <a:extLst>
                    <a:ext uri="{9D8B030D-6E8A-4147-A177-3AD203B41FA5}">
                      <a16:colId xmlns:a16="http://schemas.microsoft.com/office/drawing/2014/main" val="2831217293"/>
                    </a:ext>
                  </a:extLst>
                </a:gridCol>
                <a:gridCol w="1959271">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6353" marR="86353"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6353" marR="86353"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6353" marR="86353"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6353" marR="86353"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6353" marR="86353"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Troubles sensoriels</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non corrigés ou non corrigeables</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(Audition, vision, toucher)</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Aucun trouble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Légers</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Importants</a:t>
                      </a:r>
                    </a:p>
                  </a:txBody>
                  <a:tcPr marL="161925" marR="80963" marT="80963" marB="161925" anchor="ctr">
                    <a:lnT w="38100" cmpd="sng">
                      <a:noFill/>
                    </a:lnT>
                    <a:solidFill>
                      <a:srgbClr val="EDF0F4"/>
                    </a:solidFill>
                  </a:tcPr>
                </a:tc>
                <a:tc>
                  <a:txBody>
                    <a:bodyPr/>
                    <a:lstStyle/>
                    <a:p>
                      <a:endParaRPr lang="fr-FR" sz="1600"/>
                    </a:p>
                  </a:txBody>
                  <a:tcPr marL="86353" marR="86353"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Fonctions cognitives / communication</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(langage, mémoire, orientation)</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Normales</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Peu altérées</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Altérées</a:t>
                      </a:r>
                    </a:p>
                  </a:txBody>
                  <a:tcPr marL="161925" marR="80963" marT="80963" marB="161925" anchor="ctr">
                    <a:solidFill>
                      <a:srgbClr val="F6F7F9"/>
                    </a:solidFill>
                  </a:tcPr>
                </a:tc>
                <a:tc>
                  <a:txBody>
                    <a:bodyPr/>
                    <a:lstStyle/>
                    <a:p>
                      <a:endParaRPr lang="fr-FR" sz="1600"/>
                    </a:p>
                  </a:txBody>
                  <a:tcPr marL="86353" marR="86353"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dirty="0"/>
              <a:t>ESCAP : grille d’inclusion</a:t>
            </a:r>
            <a:endParaRPr lang="fr-FR" dirty="0">
              <a:solidFill>
                <a:srgbClr val="B80D69"/>
              </a:solidFill>
            </a:endParaRPr>
          </a:p>
        </p:txBody>
      </p:sp>
    </p:spTree>
    <p:extLst>
      <p:ext uri="{BB962C8B-B14F-4D97-AF65-F5344CB8AC3E}">
        <p14:creationId xmlns:p14="http://schemas.microsoft.com/office/powerpoint/2010/main" val="2269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F1B1D0-3F03-5884-6CAF-0E3343E3C94F}"/>
              </a:ext>
            </a:extLst>
          </p:cNvPr>
          <p:cNvSpPr>
            <a:spLocks noGrp="1" noRot="1" noMove="1" noResize="1" noEditPoints="1" noAdjustHandles="1" noChangeArrowheads="1" noChangeShapeType="1"/>
          </p:cNvSpPr>
          <p:nvPr/>
        </p:nvSpPr>
        <p:spPr>
          <a:xfrm>
            <a:off x="5305425" y="1352550"/>
            <a:ext cx="7058025" cy="5505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74F33D48-2650-81D9-8BA9-2BB3BCB7471C}"/>
              </a:ext>
            </a:extLst>
          </p:cNvPr>
          <p:cNvPicPr>
            <a:picLocks noChangeAspect="1"/>
          </p:cNvPicPr>
          <p:nvPr/>
        </p:nvPicPr>
        <p:blipFill>
          <a:blip r:embed="rId2"/>
          <a:srcRect t="8412" r="839" b="47358"/>
          <a:stretch>
            <a:fillRect/>
          </a:stretch>
        </p:blipFill>
        <p:spPr>
          <a:xfrm>
            <a:off x="10296524" y="124048"/>
            <a:ext cx="1743275" cy="983066"/>
          </a:xfrm>
          <a:prstGeom prst="rect">
            <a:avLst/>
          </a:prstGeom>
        </p:spPr>
      </p:pic>
      <p:sp>
        <p:nvSpPr>
          <p:cNvPr id="13" name="Rectangle 12">
            <a:extLst>
              <a:ext uri="{FF2B5EF4-FFF2-40B4-BE49-F238E27FC236}">
                <a16:creationId xmlns:a16="http://schemas.microsoft.com/office/drawing/2014/main" id="{7162E340-4F5F-EFA2-6524-3FAD624C01A5}"/>
              </a:ext>
            </a:extLst>
          </p:cNvPr>
          <p:cNvSpPr>
            <a:spLocks/>
          </p:cNvSpPr>
          <p:nvPr/>
        </p:nvSpPr>
        <p:spPr>
          <a:xfrm rot="19738559">
            <a:off x="7961882" y="2699812"/>
            <a:ext cx="1038225" cy="17245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C7BC3D16-577D-8DE3-17C2-1D098224360A}"/>
              </a:ext>
            </a:extLst>
          </p:cNvPr>
          <p:cNvPicPr>
            <a:picLocks noGrp="1" noRot="1" noChangeAspect="1" noMove="1" noResize="1" noEditPoints="1" noAdjustHandles="1" noChangeArrowheads="1" noChangeShapeType="1" noCrop="1"/>
          </p:cNvPicPr>
          <p:nvPr/>
        </p:nvPicPr>
        <p:blipFill>
          <a:blip r:embed="rId3"/>
          <a:stretch>
            <a:fillRect/>
          </a:stretch>
        </p:blipFill>
        <p:spPr>
          <a:xfrm>
            <a:off x="8362611" y="3464008"/>
            <a:ext cx="977950" cy="1066855"/>
          </a:xfrm>
          <a:prstGeom prst="rect">
            <a:avLst/>
          </a:prstGeom>
        </p:spPr>
      </p:pic>
      <p:pic>
        <p:nvPicPr>
          <p:cNvPr id="24" name="Image 23">
            <a:extLst>
              <a:ext uri="{FF2B5EF4-FFF2-40B4-BE49-F238E27FC236}">
                <a16:creationId xmlns:a16="http://schemas.microsoft.com/office/drawing/2014/main" id="{401E40B9-9040-E9C9-F80B-D59467ABCB27}"/>
              </a:ext>
            </a:extLst>
          </p:cNvPr>
          <p:cNvPicPr>
            <a:picLocks noChangeAspect="1"/>
          </p:cNvPicPr>
          <p:nvPr/>
        </p:nvPicPr>
        <p:blipFill>
          <a:blip r:embed="rId4"/>
          <a:stretch>
            <a:fillRect/>
          </a:stretch>
        </p:blipFill>
        <p:spPr>
          <a:xfrm>
            <a:off x="3169622" y="386464"/>
            <a:ext cx="1298132" cy="377814"/>
          </a:xfrm>
          <a:prstGeom prst="rect">
            <a:avLst/>
          </a:prstGeom>
        </p:spPr>
      </p:pic>
      <p:pic>
        <p:nvPicPr>
          <p:cNvPr id="26" name="Image 25">
            <a:extLst>
              <a:ext uri="{FF2B5EF4-FFF2-40B4-BE49-F238E27FC236}">
                <a16:creationId xmlns:a16="http://schemas.microsoft.com/office/drawing/2014/main" id="{CF011D43-F883-F5E8-A163-779F34AF4E4B}"/>
              </a:ext>
            </a:extLst>
          </p:cNvPr>
          <p:cNvPicPr>
            <a:picLocks noChangeAspect="1"/>
          </p:cNvPicPr>
          <p:nvPr/>
        </p:nvPicPr>
        <p:blipFill>
          <a:blip r:embed="rId5"/>
          <a:stretch>
            <a:fillRect/>
          </a:stretch>
        </p:blipFill>
        <p:spPr>
          <a:xfrm>
            <a:off x="1065674" y="247873"/>
            <a:ext cx="1743604" cy="604449"/>
          </a:xfrm>
          <a:prstGeom prst="rect">
            <a:avLst/>
          </a:prstGeom>
        </p:spPr>
      </p:pic>
      <p:sp>
        <p:nvSpPr>
          <p:cNvPr id="27" name="Titre 4">
            <a:extLst>
              <a:ext uri="{FF2B5EF4-FFF2-40B4-BE49-F238E27FC236}">
                <a16:creationId xmlns:a16="http://schemas.microsoft.com/office/drawing/2014/main" id="{59C43C17-13BC-4F74-5065-642523F7454F}"/>
              </a:ext>
            </a:extLst>
          </p:cNvPr>
          <p:cNvSpPr txBox="1">
            <a:spLocks/>
          </p:cNvSpPr>
          <p:nvPr/>
        </p:nvSpPr>
        <p:spPr>
          <a:xfrm>
            <a:off x="333270" y="846042"/>
            <a:ext cx="11233151" cy="506508"/>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i="0" kern="1200">
                <a:solidFill>
                  <a:srgbClr val="1C4270"/>
                </a:solidFill>
                <a:latin typeface="Raleway" panose="020B0503030101060003" pitchFamily="34"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dirty="0">
                <a:latin typeface="Marianne" panose="02000000000000000000" pitchFamily="2" charset="0"/>
              </a:rPr>
              <a:t>PAACO Globule, l’application numérique ESCAP en Nouvelle-Aquitaine </a:t>
            </a:r>
            <a:endParaRPr lang="fr-FR" sz="2400" dirty="0"/>
          </a:p>
        </p:txBody>
      </p:sp>
      <p:pic>
        <p:nvPicPr>
          <p:cNvPr id="36" name="Image 35">
            <a:extLst>
              <a:ext uri="{FF2B5EF4-FFF2-40B4-BE49-F238E27FC236}">
                <a16:creationId xmlns:a16="http://schemas.microsoft.com/office/drawing/2014/main" id="{C24935E5-9C4B-C061-8B17-C9837D70507E}"/>
              </a:ext>
            </a:extLst>
          </p:cNvPr>
          <p:cNvPicPr>
            <a:picLocks noChangeAspect="1"/>
          </p:cNvPicPr>
          <p:nvPr/>
        </p:nvPicPr>
        <p:blipFill>
          <a:blip r:embed="rId6"/>
          <a:stretch>
            <a:fillRect/>
          </a:stretch>
        </p:blipFill>
        <p:spPr>
          <a:xfrm>
            <a:off x="7670568" y="3479609"/>
            <a:ext cx="4521432" cy="3721291"/>
          </a:xfrm>
          <a:prstGeom prst="rect">
            <a:avLst/>
          </a:prstGeom>
        </p:spPr>
      </p:pic>
      <p:sp>
        <p:nvSpPr>
          <p:cNvPr id="37" name="Rectangle 36">
            <a:extLst>
              <a:ext uri="{FF2B5EF4-FFF2-40B4-BE49-F238E27FC236}">
                <a16:creationId xmlns:a16="http://schemas.microsoft.com/office/drawing/2014/main" id="{B5B2E547-32E2-299F-ECB4-ABDDE07B0AF0}"/>
              </a:ext>
            </a:extLst>
          </p:cNvPr>
          <p:cNvSpPr>
            <a:spLocks noGrp="1" noRot="1" noMove="1" noResize="1" noEditPoints="1" noAdjustHandles="1" noChangeArrowheads="1" noChangeShapeType="1"/>
          </p:cNvSpPr>
          <p:nvPr/>
        </p:nvSpPr>
        <p:spPr>
          <a:xfrm>
            <a:off x="8143875" y="3479609"/>
            <a:ext cx="3086100"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3" name="ZoneTexte 32">
            <a:extLst>
              <a:ext uri="{FF2B5EF4-FFF2-40B4-BE49-F238E27FC236}">
                <a16:creationId xmlns:a16="http://schemas.microsoft.com/office/drawing/2014/main" id="{9F85FB19-DF5C-FB47-C1AC-E8C50861B93E}"/>
              </a:ext>
            </a:extLst>
          </p:cNvPr>
          <p:cNvSpPr txBox="1"/>
          <p:nvPr/>
        </p:nvSpPr>
        <p:spPr>
          <a:xfrm>
            <a:off x="622870" y="1486650"/>
            <a:ext cx="7849725" cy="1323439"/>
          </a:xfrm>
          <a:prstGeom prst="rect">
            <a:avLst/>
          </a:prstGeom>
          <a:noFill/>
          <a:ln w="19050">
            <a:solidFill>
              <a:srgbClr val="5B255F"/>
            </a:solidFill>
          </a:ln>
        </p:spPr>
        <p:txBody>
          <a:bodyPr wrap="square">
            <a:spAutoFit/>
          </a:bodyPr>
          <a:lstStyle/>
          <a:p>
            <a:pPr marL="285750" indent="-285750">
              <a:buClr>
                <a:srgbClr val="871A5E"/>
              </a:buClr>
              <a:buFont typeface="Arial" panose="020B0604020202020204" pitchFamily="34" charset="0"/>
              <a:buChar char="•"/>
            </a:pPr>
            <a:r>
              <a:rPr lang="fr-FR" sz="1600" b="1" dirty="0">
                <a:solidFill>
                  <a:srgbClr val="035969"/>
                </a:solidFill>
                <a:latin typeface="Marianne" panose="02000000000000000000" pitchFamily="2" charset="0"/>
              </a:rPr>
              <a:t>Un même outil pour tous les membres d’une ESCAP </a:t>
            </a:r>
          </a:p>
          <a:p>
            <a:pPr marL="285750" indent="-285750">
              <a:buClr>
                <a:srgbClr val="871A5E"/>
              </a:buClr>
              <a:buFont typeface="Arial" panose="020B0604020202020204" pitchFamily="34" charset="0"/>
              <a:buChar char="•"/>
            </a:pPr>
            <a:r>
              <a:rPr lang="fr-FR" sz="1600" b="1" dirty="0">
                <a:solidFill>
                  <a:srgbClr val="035969"/>
                </a:solidFill>
                <a:latin typeface="Marianne" panose="02000000000000000000" pitchFamily="2" charset="0"/>
              </a:rPr>
              <a:t>Outil sécurisé </a:t>
            </a:r>
          </a:p>
          <a:p>
            <a:pPr marL="285750" indent="-285750">
              <a:buClr>
                <a:srgbClr val="871A5E"/>
              </a:buClr>
              <a:buFont typeface="Arial" panose="020B0604020202020204" pitchFamily="34" charset="0"/>
              <a:buChar char="•"/>
            </a:pPr>
            <a:r>
              <a:rPr lang="fr-FR" sz="1600" b="1" dirty="0">
                <a:solidFill>
                  <a:srgbClr val="035969"/>
                </a:solidFill>
                <a:latin typeface="Marianne" panose="02000000000000000000" pitchFamily="2" charset="0"/>
              </a:rPr>
              <a:t>Outil simple d’usage </a:t>
            </a:r>
          </a:p>
          <a:p>
            <a:pPr marL="285750" indent="-285750">
              <a:buClr>
                <a:srgbClr val="871A5E"/>
              </a:buClr>
              <a:buFont typeface="Arial" panose="020B0604020202020204" pitchFamily="34" charset="0"/>
              <a:buChar char="•"/>
            </a:pPr>
            <a:r>
              <a:rPr lang="fr-FR" sz="1600" b="1" dirty="0">
                <a:solidFill>
                  <a:srgbClr val="035969"/>
                </a:solidFill>
                <a:latin typeface="Marianne" panose="02000000000000000000" pitchFamily="2" charset="0"/>
              </a:rPr>
              <a:t>Déjà utilisé par +22 000 professionnels </a:t>
            </a:r>
          </a:p>
          <a:p>
            <a:pPr marL="285750" indent="-285750">
              <a:buClr>
                <a:srgbClr val="871A5E"/>
              </a:buClr>
              <a:buFont typeface="Arial" panose="020B0604020202020204" pitchFamily="34" charset="0"/>
              <a:buChar char="•"/>
            </a:pPr>
            <a:r>
              <a:rPr lang="fr-FR" sz="1600" b="1" dirty="0">
                <a:solidFill>
                  <a:srgbClr val="035969"/>
                </a:solidFill>
                <a:latin typeface="Marianne" panose="02000000000000000000" pitchFamily="2" charset="0"/>
              </a:rPr>
              <a:t>Gratuit en Nouvelle-Aquitaine </a:t>
            </a:r>
          </a:p>
        </p:txBody>
      </p:sp>
      <p:sp>
        <p:nvSpPr>
          <p:cNvPr id="17" name="Espace réservé du contenu 16">
            <a:extLst>
              <a:ext uri="{FF2B5EF4-FFF2-40B4-BE49-F238E27FC236}">
                <a16:creationId xmlns:a16="http://schemas.microsoft.com/office/drawing/2014/main" id="{E39971EB-206A-43AF-75C5-D64DF31292B1}"/>
              </a:ext>
            </a:extLst>
          </p:cNvPr>
          <p:cNvSpPr>
            <a:spLocks noGrp="1"/>
          </p:cNvSpPr>
          <p:nvPr>
            <p:ph idx="1"/>
          </p:nvPr>
        </p:nvSpPr>
        <p:spPr>
          <a:xfrm>
            <a:off x="525592" y="2986575"/>
            <a:ext cx="7961184" cy="3366587"/>
          </a:xfrm>
        </p:spPr>
        <p:txBody>
          <a:bodyPr/>
          <a:lstStyle/>
          <a:p>
            <a:pPr marL="0" indent="0" algn="just">
              <a:buNone/>
            </a:pPr>
            <a:r>
              <a:rPr lang="fr-FR" sz="1400" dirty="0">
                <a:latin typeface="Marianne" panose="02000000000000000000" pitchFamily="2" charset="0"/>
              </a:rPr>
              <a:t>Conformément à la doctrine française du numérique en santé, pour toute coordination des professionnels des organisations sanitaires, médico-sociales et sociales, les solutions régionales de coordination « e-parcours » sont à utiliser en priorité.</a:t>
            </a:r>
          </a:p>
          <a:p>
            <a:pPr marL="0" indent="0" algn="just">
              <a:buNone/>
            </a:pPr>
            <a:r>
              <a:rPr lang="fr-FR" sz="1400" dirty="0">
                <a:latin typeface="Marianne" panose="02000000000000000000" pitchFamily="2" charset="0"/>
              </a:rPr>
              <a:t>L’ARS a choisi de financer le développement des fonctionnalités spécifiques ESCAP dans </a:t>
            </a:r>
            <a:r>
              <a:rPr lang="fr-FR" sz="1400" dirty="0" err="1">
                <a:latin typeface="Marianne" panose="02000000000000000000" pitchFamily="2" charset="0"/>
              </a:rPr>
              <a:t>Paaco</a:t>
            </a:r>
            <a:r>
              <a:rPr lang="fr-FR" sz="1400" dirty="0">
                <a:latin typeface="Marianne" panose="02000000000000000000" pitchFamily="2" charset="0"/>
              </a:rPr>
              <a:t>-Globule : </a:t>
            </a:r>
          </a:p>
          <a:p>
            <a:pPr marL="408428" indent="-285750" algn="just">
              <a:buClr>
                <a:srgbClr val="871A5E"/>
              </a:buClr>
            </a:pPr>
            <a:r>
              <a:rPr lang="fr-FR" sz="1200" dirty="0">
                <a:latin typeface="Marianne" panose="02000000000000000000" pitchFamily="2" charset="0"/>
              </a:rPr>
              <a:t>Identification du patient et des membres de l’ESCAP</a:t>
            </a:r>
          </a:p>
          <a:p>
            <a:pPr marL="408428" indent="-285750" algn="just">
              <a:buClr>
                <a:srgbClr val="871A5E"/>
              </a:buClr>
            </a:pPr>
            <a:r>
              <a:rPr lang="fr-FR" sz="1200" dirty="0">
                <a:latin typeface="Marianne" panose="02000000000000000000" pitchFamily="2" charset="0"/>
              </a:rPr>
              <a:t>Grille d’inclusion et scorage</a:t>
            </a:r>
          </a:p>
          <a:p>
            <a:pPr marL="408428" indent="-285750" algn="just">
              <a:buClr>
                <a:srgbClr val="871A5E"/>
              </a:buClr>
            </a:pPr>
            <a:r>
              <a:rPr lang="fr-FR" sz="1200" dirty="0">
                <a:latin typeface="Marianne" panose="02000000000000000000" pitchFamily="2" charset="0"/>
              </a:rPr>
              <a:t>Consentement du patient</a:t>
            </a:r>
          </a:p>
          <a:p>
            <a:pPr marL="408428" indent="-285750" algn="just">
              <a:buClr>
                <a:srgbClr val="871A5E"/>
              </a:buClr>
            </a:pPr>
            <a:r>
              <a:rPr lang="fr-FR" sz="1200" dirty="0">
                <a:latin typeface="Marianne" panose="02000000000000000000" pitchFamily="2" charset="0"/>
              </a:rPr>
              <a:t>Messagerie instantanée</a:t>
            </a:r>
          </a:p>
          <a:p>
            <a:pPr marL="408428" indent="-285750" algn="just">
              <a:buClr>
                <a:srgbClr val="871A5E"/>
              </a:buClr>
            </a:pPr>
            <a:r>
              <a:rPr lang="fr-FR" sz="1200" dirty="0">
                <a:latin typeface="Marianne" panose="02000000000000000000" pitchFamily="2" charset="0"/>
              </a:rPr>
              <a:t>Envoi d’alertes </a:t>
            </a:r>
          </a:p>
          <a:p>
            <a:pPr marL="408428" indent="-285750" algn="just">
              <a:buClr>
                <a:srgbClr val="871A5E"/>
              </a:buClr>
            </a:pPr>
            <a:r>
              <a:rPr lang="fr-FR" sz="1200" dirty="0">
                <a:latin typeface="Marianne" panose="02000000000000000000" pitchFamily="2" charset="0"/>
              </a:rPr>
              <a:t>Compatibilité DMP </a:t>
            </a:r>
          </a:p>
          <a:p>
            <a:pPr marL="408428" indent="-285750" algn="just">
              <a:buClr>
                <a:srgbClr val="871A5E"/>
              </a:buClr>
              <a:buFont typeface="Wingdings" panose="05000000000000000000" pitchFamily="2" charset="2"/>
              <a:buChar char="ü"/>
            </a:pPr>
            <a:r>
              <a:rPr lang="fr-FR" sz="1200" dirty="0">
                <a:latin typeface="Marianne" panose="02000000000000000000" pitchFamily="2" charset="0"/>
              </a:rPr>
              <a:t>Validé par la CNAM et l’UNSP</a:t>
            </a:r>
            <a:endParaRPr lang="fr-FR" sz="1100" b="1" dirty="0">
              <a:latin typeface="Raleway" panose="020B0503030101060003" pitchFamily="34" charset="77"/>
            </a:endParaRPr>
          </a:p>
        </p:txBody>
      </p:sp>
      <p:pic>
        <p:nvPicPr>
          <p:cNvPr id="2" name="Image 1">
            <a:extLst>
              <a:ext uri="{FF2B5EF4-FFF2-40B4-BE49-F238E27FC236}">
                <a16:creationId xmlns:a16="http://schemas.microsoft.com/office/drawing/2014/main" id="{1CD7D011-95C3-27B3-5C56-2DFD41D62860}"/>
              </a:ext>
            </a:extLst>
          </p:cNvPr>
          <p:cNvPicPr>
            <a:picLocks noChangeAspect="1"/>
          </p:cNvPicPr>
          <p:nvPr/>
        </p:nvPicPr>
        <p:blipFill>
          <a:blip r:embed="rId7"/>
          <a:stretch>
            <a:fillRect/>
          </a:stretch>
        </p:blipFill>
        <p:spPr>
          <a:xfrm>
            <a:off x="10059050" y="1616984"/>
            <a:ext cx="1194390" cy="1194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2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F75C28C-6B3E-F546-86BE-1AAAC478F4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0989" y="1013060"/>
            <a:ext cx="4449837" cy="2344177"/>
          </a:xfrm>
        </p:spPr>
      </p:pic>
      <p:sp>
        <p:nvSpPr>
          <p:cNvPr id="3" name="Titre 2">
            <a:extLst>
              <a:ext uri="{FF2B5EF4-FFF2-40B4-BE49-F238E27FC236}">
                <a16:creationId xmlns:a16="http://schemas.microsoft.com/office/drawing/2014/main" id="{2C98E33E-1D40-7941-9270-20E7FD2250D8}"/>
              </a:ext>
            </a:extLst>
          </p:cNvPr>
          <p:cNvSpPr>
            <a:spLocks noGrp="1"/>
          </p:cNvSpPr>
          <p:nvPr>
            <p:ph type="ctrTitle"/>
          </p:nvPr>
        </p:nvSpPr>
        <p:spPr/>
        <p:txBody>
          <a:bodyPr/>
          <a:lstStyle/>
          <a:p>
            <a:pPr algn="ctr"/>
            <a:r>
              <a:rPr lang="fr-FR" dirty="0"/>
              <a:t>Présentation de l’UNPS</a:t>
            </a:r>
          </a:p>
        </p:txBody>
      </p:sp>
      <p:sp>
        <p:nvSpPr>
          <p:cNvPr id="6" name="ZoneTexte 5">
            <a:extLst>
              <a:ext uri="{FF2B5EF4-FFF2-40B4-BE49-F238E27FC236}">
                <a16:creationId xmlns:a16="http://schemas.microsoft.com/office/drawing/2014/main" id="{8F3A83F5-67A6-404E-B56B-1AF00C3948B6}"/>
              </a:ext>
            </a:extLst>
          </p:cNvPr>
          <p:cNvSpPr txBox="1"/>
          <p:nvPr/>
        </p:nvSpPr>
        <p:spPr>
          <a:xfrm>
            <a:off x="6412497" y="1654949"/>
            <a:ext cx="4531659" cy="1015663"/>
          </a:xfrm>
          <a:prstGeom prst="rect">
            <a:avLst/>
          </a:prstGeom>
          <a:noFill/>
        </p:spPr>
        <p:txBody>
          <a:bodyPr wrap="square" rtlCol="0">
            <a:spAutoFit/>
          </a:bodyPr>
          <a:lstStyle/>
          <a:p>
            <a:r>
              <a:rPr lang="fr-FR" sz="2000">
                <a:solidFill>
                  <a:srgbClr val="1C4270"/>
                </a:solidFill>
                <a:latin typeface="Raleway" panose="020B0503030101060003" pitchFamily="34" charset="77"/>
              </a:rPr>
              <a:t>Regroupe </a:t>
            </a:r>
            <a:r>
              <a:rPr lang="fr-FR" sz="2000" b="1">
                <a:solidFill>
                  <a:srgbClr val="5EC4E0"/>
                </a:solidFill>
                <a:latin typeface="Raleway" panose="020B0503030101060003" pitchFamily="34" charset="77"/>
              </a:rPr>
              <a:t>12 professions</a:t>
            </a:r>
            <a:r>
              <a:rPr lang="fr-FR" sz="2000">
                <a:solidFill>
                  <a:srgbClr val="5EC4E0"/>
                </a:solidFill>
                <a:latin typeface="Raleway" panose="020B0503030101060003" pitchFamily="34" charset="77"/>
              </a:rPr>
              <a:t> </a:t>
            </a:r>
            <a:r>
              <a:rPr lang="fr-FR" sz="2000">
                <a:solidFill>
                  <a:srgbClr val="1C4270"/>
                </a:solidFill>
                <a:latin typeface="Raleway" panose="020B0503030101060003" pitchFamily="34" charset="77"/>
              </a:rPr>
              <a:t>de santé</a:t>
            </a:r>
            <a:br>
              <a:rPr lang="fr-FR" sz="2000">
                <a:solidFill>
                  <a:srgbClr val="1C4270"/>
                </a:solidFill>
                <a:latin typeface="Raleway" panose="020B0503030101060003" pitchFamily="34" charset="77"/>
              </a:rPr>
            </a:br>
            <a:r>
              <a:rPr lang="fr-FR" sz="2000">
                <a:solidFill>
                  <a:srgbClr val="1C4270"/>
                </a:solidFill>
                <a:latin typeface="Raleway" panose="020B0503030101060003" pitchFamily="34" charset="77"/>
              </a:rPr>
              <a:t>et </a:t>
            </a:r>
            <a:r>
              <a:rPr lang="fr-FR" sz="2000" b="1">
                <a:solidFill>
                  <a:srgbClr val="009CCC"/>
                </a:solidFill>
                <a:latin typeface="Raleway" panose="020B0503030101060003" pitchFamily="34" charset="77"/>
              </a:rPr>
              <a:t>23 syndicats</a:t>
            </a:r>
            <a:r>
              <a:rPr lang="fr-FR" sz="2000">
                <a:solidFill>
                  <a:srgbClr val="1C4270"/>
                </a:solidFill>
                <a:latin typeface="Raleway" panose="020B0503030101060003" pitchFamily="34" charset="77"/>
              </a:rPr>
              <a:t>, soit environ </a:t>
            </a:r>
            <a:r>
              <a:rPr lang="fr-FR" sz="2000" b="1">
                <a:solidFill>
                  <a:srgbClr val="127AB0"/>
                </a:solidFill>
                <a:latin typeface="Raleway" panose="020B0503030101060003" pitchFamily="34" charset="77"/>
              </a:rPr>
              <a:t>500 000 professionnels</a:t>
            </a:r>
            <a:r>
              <a:rPr lang="fr-FR" sz="2000">
                <a:solidFill>
                  <a:srgbClr val="127AB0"/>
                </a:solidFill>
                <a:latin typeface="Raleway" panose="020B0503030101060003" pitchFamily="34" charset="77"/>
              </a:rPr>
              <a:t> </a:t>
            </a:r>
            <a:r>
              <a:rPr lang="fr-FR" sz="2000">
                <a:solidFill>
                  <a:srgbClr val="1C4270"/>
                </a:solidFill>
                <a:latin typeface="Raleway" panose="020B0503030101060003" pitchFamily="34" charset="77"/>
              </a:rPr>
              <a:t>de santé.</a:t>
            </a:r>
          </a:p>
        </p:txBody>
      </p:sp>
      <p:sp>
        <p:nvSpPr>
          <p:cNvPr id="7" name="ZoneTexte 6">
            <a:extLst>
              <a:ext uri="{FF2B5EF4-FFF2-40B4-BE49-F238E27FC236}">
                <a16:creationId xmlns:a16="http://schemas.microsoft.com/office/drawing/2014/main" id="{81AC5A33-236F-4141-973B-43C2EBCCBCE8}"/>
              </a:ext>
            </a:extLst>
          </p:cNvPr>
          <p:cNvSpPr txBox="1"/>
          <p:nvPr/>
        </p:nvSpPr>
        <p:spPr>
          <a:xfrm>
            <a:off x="615455" y="4397293"/>
            <a:ext cx="1561609" cy="923330"/>
          </a:xfrm>
          <a:prstGeom prst="rect">
            <a:avLst/>
          </a:prstGeom>
          <a:noFill/>
        </p:spPr>
        <p:txBody>
          <a:bodyPr wrap="square" rtlCol="0">
            <a:spAutoFit/>
          </a:bodyPr>
          <a:lstStyle/>
          <a:p>
            <a:pPr algn="ctr"/>
            <a:r>
              <a:rPr lang="fr-FR" b="1">
                <a:solidFill>
                  <a:srgbClr val="6BBFAB"/>
                </a:solidFill>
                <a:latin typeface="Raleway" panose="020B0503030101060003" pitchFamily="34" charset="77"/>
              </a:rPr>
              <a:t>2004 :</a:t>
            </a:r>
            <a:endParaRPr lang="fr-FR">
              <a:solidFill>
                <a:srgbClr val="6BBFAB"/>
              </a:solidFill>
              <a:latin typeface="Raleway" panose="020B0503030101060003" pitchFamily="34" charset="77"/>
            </a:endParaRPr>
          </a:p>
          <a:p>
            <a:pPr algn="ctr"/>
            <a:r>
              <a:rPr lang="fr-FR">
                <a:solidFill>
                  <a:srgbClr val="1C4270"/>
                </a:solidFill>
                <a:latin typeface="Raleway" panose="020B0503030101060003" pitchFamily="34" charset="77"/>
              </a:rPr>
              <a:t>Création</a:t>
            </a:r>
            <a:br>
              <a:rPr lang="fr-FR">
                <a:solidFill>
                  <a:srgbClr val="1C4270"/>
                </a:solidFill>
                <a:latin typeface="Raleway" panose="020B0503030101060003" pitchFamily="34" charset="77"/>
              </a:rPr>
            </a:br>
            <a:r>
              <a:rPr lang="fr-FR">
                <a:solidFill>
                  <a:srgbClr val="1C4270"/>
                </a:solidFill>
                <a:latin typeface="Raleway" panose="020B0503030101060003" pitchFamily="34" charset="77"/>
              </a:rPr>
              <a:t>de </a:t>
            </a:r>
            <a:r>
              <a:rPr lang="fr-FR" b="1">
                <a:solidFill>
                  <a:srgbClr val="1C4270"/>
                </a:solidFill>
                <a:latin typeface="Raleway" panose="020B0503030101060003" pitchFamily="34" charset="77"/>
              </a:rPr>
              <a:t>l’UNPS.</a:t>
            </a:r>
            <a:endParaRPr lang="fr-FR">
              <a:solidFill>
                <a:srgbClr val="1C4270"/>
              </a:solidFill>
              <a:latin typeface="Raleway" panose="020B0503030101060003" pitchFamily="34" charset="77"/>
            </a:endParaRPr>
          </a:p>
        </p:txBody>
      </p:sp>
      <p:sp>
        <p:nvSpPr>
          <p:cNvPr id="9" name="ZoneTexte 8">
            <a:extLst>
              <a:ext uri="{FF2B5EF4-FFF2-40B4-BE49-F238E27FC236}">
                <a16:creationId xmlns:a16="http://schemas.microsoft.com/office/drawing/2014/main" id="{695B7780-68E1-3F45-8C24-D04F638E95DD}"/>
              </a:ext>
            </a:extLst>
          </p:cNvPr>
          <p:cNvSpPr txBox="1"/>
          <p:nvPr/>
        </p:nvSpPr>
        <p:spPr>
          <a:xfrm>
            <a:off x="3137286" y="4187389"/>
            <a:ext cx="4034117" cy="1200329"/>
          </a:xfrm>
          <a:prstGeom prst="rect">
            <a:avLst/>
          </a:prstGeom>
          <a:noFill/>
        </p:spPr>
        <p:txBody>
          <a:bodyPr wrap="square" rtlCol="0">
            <a:spAutoFit/>
          </a:bodyPr>
          <a:lstStyle/>
          <a:p>
            <a:pPr algn="ctr"/>
            <a:r>
              <a:rPr lang="fr-FR" b="1" dirty="0">
                <a:solidFill>
                  <a:srgbClr val="00AB96"/>
                </a:solidFill>
                <a:latin typeface="Raleway" panose="020B0503030101060003" pitchFamily="34" charset="77"/>
              </a:rPr>
              <a:t>Octobre 2018 :</a:t>
            </a:r>
            <a:br>
              <a:rPr lang="fr-FR" b="1" dirty="0">
                <a:solidFill>
                  <a:srgbClr val="00AB96"/>
                </a:solidFill>
                <a:latin typeface="Raleway" panose="020B0503030101060003" pitchFamily="34" charset="77"/>
              </a:rPr>
            </a:br>
            <a:r>
              <a:rPr lang="fr-FR" dirty="0">
                <a:solidFill>
                  <a:srgbClr val="1C4270"/>
                </a:solidFill>
                <a:latin typeface="Raleway" panose="020B0503030101060003" pitchFamily="34" charset="77"/>
              </a:rPr>
              <a:t>Signature avec l’Assurance Maladie l’Accord-Cadre Interprofessionnel (ACIP). </a:t>
            </a:r>
          </a:p>
        </p:txBody>
      </p:sp>
      <p:sp>
        <p:nvSpPr>
          <p:cNvPr id="10" name="ZoneTexte 9">
            <a:extLst>
              <a:ext uri="{FF2B5EF4-FFF2-40B4-BE49-F238E27FC236}">
                <a16:creationId xmlns:a16="http://schemas.microsoft.com/office/drawing/2014/main" id="{847C1EDF-148E-DC48-BB99-28CEDDE13F70}"/>
              </a:ext>
            </a:extLst>
          </p:cNvPr>
          <p:cNvSpPr txBox="1"/>
          <p:nvPr/>
        </p:nvSpPr>
        <p:spPr>
          <a:xfrm>
            <a:off x="8283219" y="4120294"/>
            <a:ext cx="3267635" cy="1200329"/>
          </a:xfrm>
          <a:prstGeom prst="rect">
            <a:avLst/>
          </a:prstGeom>
          <a:noFill/>
        </p:spPr>
        <p:txBody>
          <a:bodyPr wrap="square" rtlCol="0">
            <a:spAutoFit/>
          </a:bodyPr>
          <a:lstStyle/>
          <a:p>
            <a:pPr algn="ctr"/>
            <a:r>
              <a:rPr lang="fr-FR" b="1" dirty="0">
                <a:solidFill>
                  <a:srgbClr val="038291"/>
                </a:solidFill>
                <a:latin typeface="Raleway" panose="020B0503030101060003" pitchFamily="34" charset="77"/>
              </a:rPr>
              <a:t>Juin 2024 :</a:t>
            </a:r>
            <a:br>
              <a:rPr lang="fr-FR" b="1" dirty="0">
                <a:solidFill>
                  <a:srgbClr val="038291"/>
                </a:solidFill>
                <a:latin typeface="Raleway" panose="020B0503030101060003" pitchFamily="34" charset="77"/>
              </a:rPr>
            </a:br>
            <a:r>
              <a:rPr lang="fr-FR" dirty="0">
                <a:solidFill>
                  <a:srgbClr val="1C4270"/>
                </a:solidFill>
                <a:latin typeface="Raleway" panose="020B0503030101060003" pitchFamily="34" charset="77"/>
              </a:rPr>
              <a:t>avenant à l’ACIP signé avec </a:t>
            </a:r>
            <a:r>
              <a:rPr lang="fr-FR" b="1" dirty="0">
                <a:solidFill>
                  <a:srgbClr val="1C4270"/>
                </a:solidFill>
                <a:latin typeface="Raleway" panose="020B0503030101060003" pitchFamily="34" charset="77"/>
              </a:rPr>
              <a:t>l’UNCAM</a:t>
            </a:r>
            <a:r>
              <a:rPr lang="fr-FR" dirty="0">
                <a:solidFill>
                  <a:srgbClr val="1C4270"/>
                </a:solidFill>
                <a:latin typeface="Raleway" panose="020B0503030101060003" pitchFamily="34" charset="77"/>
              </a:rPr>
              <a:t> et </a:t>
            </a:r>
            <a:r>
              <a:rPr lang="fr-FR" b="1" dirty="0">
                <a:solidFill>
                  <a:srgbClr val="1C4270"/>
                </a:solidFill>
                <a:latin typeface="Raleway" panose="020B0503030101060003" pitchFamily="34" charset="77"/>
              </a:rPr>
              <a:t>l’UNOCAM</a:t>
            </a:r>
            <a:r>
              <a:rPr lang="fr-FR" dirty="0">
                <a:solidFill>
                  <a:srgbClr val="1C4270"/>
                </a:solidFill>
                <a:latin typeface="Raleway" panose="020B0503030101060003" pitchFamily="34" charset="77"/>
              </a:rPr>
              <a:t>.</a:t>
            </a:r>
            <a:br>
              <a:rPr lang="fr-FR" dirty="0">
                <a:solidFill>
                  <a:srgbClr val="1C4270"/>
                </a:solidFill>
                <a:latin typeface="Raleway" panose="020B0503030101060003" pitchFamily="34" charset="77"/>
              </a:rPr>
            </a:br>
            <a:endParaRPr lang="fr-FR" dirty="0">
              <a:solidFill>
                <a:srgbClr val="1C4270"/>
              </a:solidFill>
              <a:latin typeface="Raleway" panose="020B0503030101060003" pitchFamily="34" charset="77"/>
            </a:endParaRPr>
          </a:p>
        </p:txBody>
      </p:sp>
      <p:pic>
        <p:nvPicPr>
          <p:cNvPr id="12" name="Image 11">
            <a:extLst>
              <a:ext uri="{FF2B5EF4-FFF2-40B4-BE49-F238E27FC236}">
                <a16:creationId xmlns:a16="http://schemas.microsoft.com/office/drawing/2014/main" id="{26CFF895-9613-1049-BC60-0508F733F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4" y="5320623"/>
            <a:ext cx="12662647" cy="1041461"/>
          </a:xfrm>
          <a:prstGeom prst="rect">
            <a:avLst/>
          </a:prstGeom>
        </p:spPr>
      </p:pic>
    </p:spTree>
    <p:extLst>
      <p:ext uri="{BB962C8B-B14F-4D97-AF65-F5344CB8AC3E}">
        <p14:creationId xmlns:p14="http://schemas.microsoft.com/office/powerpoint/2010/main" val="375350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CD0296A-3BAB-9430-FBE5-22B6DECF930A}"/>
              </a:ext>
            </a:extLst>
          </p:cNvPr>
          <p:cNvPicPr>
            <a:picLocks noChangeAspect="1"/>
          </p:cNvPicPr>
          <p:nvPr/>
        </p:nvPicPr>
        <p:blipFill>
          <a:blip r:embed="rId3"/>
          <a:srcRect t="7334" r="-2180" b="41211"/>
          <a:stretch>
            <a:fillRect/>
          </a:stretch>
        </p:blipFill>
        <p:spPr>
          <a:xfrm>
            <a:off x="5465160" y="47818"/>
            <a:ext cx="2288122" cy="1456696"/>
          </a:xfrm>
          <a:prstGeom prst="rect">
            <a:avLst/>
          </a:prstGeom>
        </p:spPr>
      </p:pic>
      <p:sp>
        <p:nvSpPr>
          <p:cNvPr id="35" name="Rectangle 34">
            <a:extLst>
              <a:ext uri="{FF2B5EF4-FFF2-40B4-BE49-F238E27FC236}">
                <a16:creationId xmlns:a16="http://schemas.microsoft.com/office/drawing/2014/main" id="{E72D2289-FD30-E44F-604F-417EECE7912A}"/>
              </a:ext>
            </a:extLst>
          </p:cNvPr>
          <p:cNvSpPr>
            <a:spLocks noGrp="1" noRot="1" noMove="1" noResize="1" noEditPoints="1" noAdjustHandles="1" noChangeArrowheads="1" noChangeShapeType="1"/>
          </p:cNvSpPr>
          <p:nvPr/>
        </p:nvSpPr>
        <p:spPr>
          <a:xfrm>
            <a:off x="301170" y="6253841"/>
            <a:ext cx="11605080" cy="527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C1C329E4-1237-04F5-6B5F-C51B30D91976}"/>
              </a:ext>
            </a:extLst>
          </p:cNvPr>
          <p:cNvGrpSpPr>
            <a:grpSpLocks/>
          </p:cNvGrpSpPr>
          <p:nvPr/>
        </p:nvGrpSpPr>
        <p:grpSpPr>
          <a:xfrm>
            <a:off x="5030260" y="1769329"/>
            <a:ext cx="3046871" cy="4570307"/>
            <a:chOff x="7812563" y="1761516"/>
            <a:chExt cx="3046871" cy="4570307"/>
          </a:xfrm>
        </p:grpSpPr>
        <p:pic>
          <p:nvPicPr>
            <p:cNvPr id="32" name="Image 31">
              <a:extLst>
                <a:ext uri="{FF2B5EF4-FFF2-40B4-BE49-F238E27FC236}">
                  <a16:creationId xmlns:a16="http://schemas.microsoft.com/office/drawing/2014/main" id="{C2264E21-BFAB-B5B7-D27E-AADA1A3BAC84}"/>
                </a:ext>
              </a:extLst>
            </p:cNvPr>
            <p:cNvPicPr>
              <a:picLocks noChangeAspect="1"/>
            </p:cNvPicPr>
            <p:nvPr/>
          </p:nvPicPr>
          <p:blipFill>
            <a:blip r:embed="rId4">
              <a:alphaModFix amt="47000"/>
            </a:blip>
            <a:stretch>
              <a:fillRect/>
            </a:stretch>
          </p:blipFill>
          <p:spPr>
            <a:xfrm>
              <a:off x="7812563" y="1761516"/>
              <a:ext cx="3046871" cy="4570307"/>
            </a:xfrm>
            <a:prstGeom prst="rect">
              <a:avLst/>
            </a:prstGeom>
          </p:spPr>
        </p:pic>
        <p:pic>
          <p:nvPicPr>
            <p:cNvPr id="33" name="Image 32">
              <a:extLst>
                <a:ext uri="{FF2B5EF4-FFF2-40B4-BE49-F238E27FC236}">
                  <a16:creationId xmlns:a16="http://schemas.microsoft.com/office/drawing/2014/main" id="{263B0A2A-621D-12EF-A07E-29415321ECB4}"/>
                </a:ext>
              </a:extLst>
            </p:cNvPr>
            <p:cNvPicPr>
              <a:picLocks noChangeAspect="1"/>
            </p:cNvPicPr>
            <p:nvPr/>
          </p:nvPicPr>
          <p:blipFill>
            <a:blip r:embed="rId5">
              <a:alphaModFix amt="47000"/>
            </a:blip>
            <a:srcRect l="3658" t="25636" r="4527" b="-1783"/>
            <a:stretch>
              <a:fillRect/>
            </a:stretch>
          </p:blipFill>
          <p:spPr>
            <a:xfrm>
              <a:off x="9258300" y="2929498"/>
              <a:ext cx="257175" cy="268489"/>
            </a:xfrm>
            <a:prstGeom prst="rect">
              <a:avLst/>
            </a:prstGeom>
          </p:spPr>
        </p:pic>
      </p:grpSp>
      <p:sp>
        <p:nvSpPr>
          <p:cNvPr id="2" name="Espace réservé du numéro de diapositive 1">
            <a:extLst>
              <a:ext uri="{FF2B5EF4-FFF2-40B4-BE49-F238E27FC236}">
                <a16:creationId xmlns:a16="http://schemas.microsoft.com/office/drawing/2014/main" id="{B72A7CFD-322E-4D17-29FC-D3D35A528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67"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067"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a:extLst>
              <a:ext uri="{FF2B5EF4-FFF2-40B4-BE49-F238E27FC236}">
                <a16:creationId xmlns:a16="http://schemas.microsoft.com/office/drawing/2014/main" id="{73253453-C408-ED28-2082-3148504BCCE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4A60EE-9D13-3442-9796-E718C6343EC1}" type="datetime1">
              <a:rPr kumimoji="0" lang="fr-FR" sz="1067"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31/03/2026</a:t>
            </a:fld>
            <a:endParaRPr kumimoji="0" lang="fr-FR" sz="1067"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Titre 4">
            <a:extLst>
              <a:ext uri="{FF2B5EF4-FFF2-40B4-BE49-F238E27FC236}">
                <a16:creationId xmlns:a16="http://schemas.microsoft.com/office/drawing/2014/main" id="{06EFC096-B7D4-3DDA-C7C6-A3F6FEFFC2C4}"/>
              </a:ext>
            </a:extLst>
          </p:cNvPr>
          <p:cNvSpPr>
            <a:spLocks noGrp="1"/>
          </p:cNvSpPr>
          <p:nvPr>
            <p:ph type="title"/>
          </p:nvPr>
        </p:nvSpPr>
        <p:spPr/>
        <p:txBody>
          <a:bodyPr>
            <a:normAutofit fontScale="90000"/>
          </a:bodyPr>
          <a:lstStyle/>
          <a:p>
            <a:r>
              <a:rPr lang="fr-FR" dirty="0">
                <a:latin typeface="Marianne" panose="02000000000000000000" pitchFamily="2" charset="0"/>
              </a:rPr>
              <a:t>PAACO Globule, </a:t>
            </a:r>
            <a:br>
              <a:rPr lang="fr-FR" dirty="0">
                <a:latin typeface="Marianne" panose="02000000000000000000" pitchFamily="2" charset="0"/>
              </a:rPr>
            </a:br>
            <a:r>
              <a:rPr lang="fr-FR" dirty="0">
                <a:latin typeface="Marianne" panose="02000000000000000000" pitchFamily="2" charset="0"/>
              </a:rPr>
              <a:t>l’outil régional sécurisé et gratuit</a:t>
            </a:r>
          </a:p>
        </p:txBody>
      </p:sp>
      <p:sp>
        <p:nvSpPr>
          <p:cNvPr id="6" name="Espace réservé du pied de page 5">
            <a:extLst>
              <a:ext uri="{FF2B5EF4-FFF2-40B4-BE49-F238E27FC236}">
                <a16:creationId xmlns:a16="http://schemas.microsoft.com/office/drawing/2014/main" id="{9B960212-F009-04DB-F5AA-DCCD10061B19}"/>
              </a:ext>
            </a:extLst>
          </p:cNvPr>
          <p:cNvSpPr>
            <a:spLocks noGrp="1"/>
          </p:cNvSpPr>
          <p:nvPr>
            <p:ph type="ftr" sz="quarter" idx="3"/>
          </p:nvPr>
        </p:nvSpPr>
        <p:spPr>
          <a:xfrm>
            <a:off x="9864951" y="260648"/>
            <a:ext cx="180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67" b="1" i="0" u="none" strike="noStrike" kern="1200" cap="none" spc="0" normalizeH="0" baseline="0" noProof="0" dirty="0">
                <a:ln>
                  <a:noFill/>
                </a:ln>
                <a:solidFill>
                  <a:srgbClr val="000000"/>
                </a:solidFill>
                <a:effectLst/>
                <a:uLnTx/>
                <a:uFillTx/>
                <a:latin typeface="Arial"/>
                <a:ea typeface="+mn-ea"/>
                <a:cs typeface="+mn-cs"/>
              </a:rPr>
              <a:t>Pôle Numérique en santé</a:t>
            </a:r>
          </a:p>
        </p:txBody>
      </p:sp>
      <p:sp>
        <p:nvSpPr>
          <p:cNvPr id="7" name="Espace réservé du texte 6">
            <a:extLst>
              <a:ext uri="{FF2B5EF4-FFF2-40B4-BE49-F238E27FC236}">
                <a16:creationId xmlns:a16="http://schemas.microsoft.com/office/drawing/2014/main" id="{BD23973D-1660-88C8-6A58-9B5A8BAD2C0D}"/>
              </a:ext>
            </a:extLst>
          </p:cNvPr>
          <p:cNvSpPr>
            <a:spLocks noGrp="1"/>
          </p:cNvSpPr>
          <p:nvPr>
            <p:ph type="body" sz="quarter" idx="14"/>
          </p:nvPr>
        </p:nvSpPr>
        <p:spPr>
          <a:xfrm>
            <a:off x="367846" y="2031044"/>
            <a:ext cx="4428406" cy="3840427"/>
          </a:xfrm>
        </p:spPr>
        <p:txBody>
          <a:bodyPr/>
          <a:lstStyle/>
          <a:p>
            <a:r>
              <a:rPr lang="fr-FR" sz="1200" b="1" dirty="0" err="1">
                <a:latin typeface="Marianne" panose="02000000000000000000" pitchFamily="2" charset="0"/>
              </a:rPr>
              <a:t>Paaco</a:t>
            </a:r>
            <a:r>
              <a:rPr lang="fr-FR" sz="1200" b="1" dirty="0">
                <a:latin typeface="Marianne" panose="02000000000000000000" pitchFamily="2" charset="0"/>
              </a:rPr>
              <a:t>-Globule, c’est votre cahier de liaison numérique. </a:t>
            </a:r>
          </a:p>
          <a:p>
            <a:r>
              <a:rPr lang="fr-FR" sz="1200" dirty="0">
                <a:latin typeface="Marianne" panose="02000000000000000000" pitchFamily="2" charset="0"/>
              </a:rPr>
              <a:t>Les fonctionnalités de </a:t>
            </a:r>
            <a:r>
              <a:rPr lang="fr-FR" sz="1200" dirty="0" err="1">
                <a:latin typeface="Marianne" panose="02000000000000000000" pitchFamily="2" charset="0"/>
              </a:rPr>
              <a:t>Paaco</a:t>
            </a:r>
            <a:r>
              <a:rPr lang="fr-FR" sz="1200" dirty="0">
                <a:latin typeface="Marianne" panose="02000000000000000000" pitchFamily="2" charset="0"/>
              </a:rPr>
              <a:t>-Globule rendent plus facile la coordination avec tous les intervenants identifiés autour du patient : </a:t>
            </a:r>
          </a:p>
          <a:p>
            <a:pPr marL="408428" indent="-285750">
              <a:buFont typeface="Arial" panose="020B0604020202020204" pitchFamily="34" charset="0"/>
              <a:buChar char="•"/>
            </a:pPr>
            <a:r>
              <a:rPr lang="fr-FR" sz="1200" dirty="0">
                <a:latin typeface="Marianne" panose="02000000000000000000" pitchFamily="2" charset="0"/>
              </a:rPr>
              <a:t>Professionnels de santé libéraux et salariés, structures de coordination (DAC, PFR…)</a:t>
            </a:r>
          </a:p>
          <a:p>
            <a:pPr marL="408428" indent="-285750">
              <a:buFont typeface="Arial" panose="020B0604020202020204" pitchFamily="34" charset="0"/>
              <a:buChar char="•"/>
            </a:pPr>
            <a:r>
              <a:rPr lang="fr-FR" sz="1200" dirty="0">
                <a:latin typeface="Marianne" panose="02000000000000000000" pitchFamily="2" charset="0"/>
              </a:rPr>
              <a:t>Intervenants du secteur médico-social (EHPAD, SSIAD, CAMPS…) </a:t>
            </a:r>
          </a:p>
          <a:p>
            <a:pPr marL="408428" indent="-285750">
              <a:buFont typeface="Arial" panose="020B0604020202020204" pitchFamily="34" charset="0"/>
              <a:buChar char="•"/>
            </a:pPr>
            <a:r>
              <a:rPr lang="fr-FR" sz="1200" dirty="0">
                <a:latin typeface="Marianne" panose="02000000000000000000" pitchFamily="2" charset="0"/>
              </a:rPr>
              <a:t>Intervenants du secteur social (SAAD, PMI…)</a:t>
            </a:r>
          </a:p>
          <a:p>
            <a:endParaRPr lang="fr-FR" sz="1200" dirty="0">
              <a:latin typeface="Marianne" panose="02000000000000000000" pitchFamily="2" charset="0"/>
            </a:endParaRPr>
          </a:p>
          <a:p>
            <a:r>
              <a:rPr lang="fr-FR" sz="1200" dirty="0" err="1">
                <a:latin typeface="Marianne" panose="02000000000000000000" pitchFamily="2" charset="0"/>
              </a:rPr>
              <a:t>Paaco</a:t>
            </a:r>
            <a:r>
              <a:rPr lang="fr-FR" sz="1200" dirty="0">
                <a:latin typeface="Marianne" panose="02000000000000000000" pitchFamily="2" charset="0"/>
              </a:rPr>
              <a:t>-Globule est hébergé en France chez un hébergeur agréé Données de santé.</a:t>
            </a:r>
          </a:p>
          <a:p>
            <a:r>
              <a:rPr lang="fr-FR" sz="1200" dirty="0" err="1">
                <a:latin typeface="Marianne" panose="02000000000000000000" pitchFamily="2" charset="0"/>
              </a:rPr>
              <a:t>Paaco</a:t>
            </a:r>
            <a:r>
              <a:rPr lang="fr-FR" sz="1200" dirty="0">
                <a:latin typeface="Marianne" panose="02000000000000000000" pitchFamily="2" charset="0"/>
              </a:rPr>
              <a:t>-Globule est compatible avec le DMP du patient.</a:t>
            </a:r>
          </a:p>
          <a:p>
            <a:r>
              <a:rPr lang="fr-FR" sz="1200" b="1" dirty="0">
                <a:latin typeface="Marianne" panose="02000000000000000000" pitchFamily="2" charset="0"/>
              </a:rPr>
              <a:t>+ de 22 280 professionnels sont déjà utilisateurs </a:t>
            </a:r>
            <a:r>
              <a:rPr lang="fr-FR" sz="1200" dirty="0">
                <a:latin typeface="Marianne" panose="02000000000000000000" pitchFamily="2" charset="0"/>
              </a:rPr>
              <a:t>en Nouvelle-Aquitaine et dans d’autres régions (messagerie instantanée, parcours). </a:t>
            </a:r>
          </a:p>
          <a:p>
            <a:endParaRPr lang="fr-FR" sz="1200" dirty="0">
              <a:latin typeface="Marianne" panose="02000000000000000000" pitchFamily="2" charset="0"/>
            </a:endParaRPr>
          </a:p>
          <a:p>
            <a:endParaRPr lang="fr-FR" sz="1400" dirty="0">
              <a:latin typeface="Marianne" panose="02000000000000000000" pitchFamily="2" charset="0"/>
            </a:endParaRPr>
          </a:p>
        </p:txBody>
      </p:sp>
      <p:sp>
        <p:nvSpPr>
          <p:cNvPr id="13" name="Bulle narrative : rectangle à coins arrondis 11">
            <a:extLst>
              <a:ext uri="{FF2B5EF4-FFF2-40B4-BE49-F238E27FC236}">
                <a16:creationId xmlns:a16="http://schemas.microsoft.com/office/drawing/2014/main" id="{0432117B-CC35-BEC9-89B4-A996B76AB837}"/>
              </a:ext>
            </a:extLst>
          </p:cNvPr>
          <p:cNvSpPr/>
          <p:nvPr/>
        </p:nvSpPr>
        <p:spPr>
          <a:xfrm>
            <a:off x="8177791" y="3854458"/>
            <a:ext cx="3679552" cy="1065828"/>
          </a:xfrm>
          <a:custGeom>
            <a:avLst/>
            <a:gdLst>
              <a:gd name="connsiteX0" fmla="*/ 0 w 2670773"/>
              <a:gd name="connsiteY0" fmla="*/ 108325 h 649935"/>
              <a:gd name="connsiteX1" fmla="*/ 108325 w 2670773"/>
              <a:gd name="connsiteY1" fmla="*/ 0 h 649935"/>
              <a:gd name="connsiteX2" fmla="*/ 445129 w 2670773"/>
              <a:gd name="connsiteY2" fmla="*/ 0 h 649935"/>
              <a:gd name="connsiteX3" fmla="*/ 445129 w 2670773"/>
              <a:gd name="connsiteY3" fmla="*/ 0 h 649935"/>
              <a:gd name="connsiteX4" fmla="*/ 1112822 w 2670773"/>
              <a:gd name="connsiteY4" fmla="*/ 0 h 649935"/>
              <a:gd name="connsiteX5" fmla="*/ 2562448 w 2670773"/>
              <a:gd name="connsiteY5" fmla="*/ 0 h 649935"/>
              <a:gd name="connsiteX6" fmla="*/ 2670773 w 2670773"/>
              <a:gd name="connsiteY6" fmla="*/ 108325 h 649935"/>
              <a:gd name="connsiteX7" fmla="*/ 2670773 w 2670773"/>
              <a:gd name="connsiteY7" fmla="*/ 379129 h 649935"/>
              <a:gd name="connsiteX8" fmla="*/ 2670773 w 2670773"/>
              <a:gd name="connsiteY8" fmla="*/ 379129 h 649935"/>
              <a:gd name="connsiteX9" fmla="*/ 2670773 w 2670773"/>
              <a:gd name="connsiteY9" fmla="*/ 541613 h 649935"/>
              <a:gd name="connsiteX10" fmla="*/ 2670773 w 2670773"/>
              <a:gd name="connsiteY10" fmla="*/ 541610 h 649935"/>
              <a:gd name="connsiteX11" fmla="*/ 2562448 w 2670773"/>
              <a:gd name="connsiteY11" fmla="*/ 649935 h 649935"/>
              <a:gd name="connsiteX12" fmla="*/ 1112822 w 2670773"/>
              <a:gd name="connsiteY12" fmla="*/ 649935 h 649935"/>
              <a:gd name="connsiteX13" fmla="*/ 480392 w 2670773"/>
              <a:gd name="connsiteY13" fmla="*/ 796489 h 649935"/>
              <a:gd name="connsiteX14" fmla="*/ 445129 w 2670773"/>
              <a:gd name="connsiteY14" fmla="*/ 649935 h 649935"/>
              <a:gd name="connsiteX15" fmla="*/ 108325 w 2670773"/>
              <a:gd name="connsiteY15" fmla="*/ 649935 h 649935"/>
              <a:gd name="connsiteX16" fmla="*/ 0 w 2670773"/>
              <a:gd name="connsiteY16" fmla="*/ 541610 h 649935"/>
              <a:gd name="connsiteX17" fmla="*/ 0 w 2670773"/>
              <a:gd name="connsiteY17" fmla="*/ 541613 h 649935"/>
              <a:gd name="connsiteX18" fmla="*/ 0 w 2670773"/>
              <a:gd name="connsiteY18" fmla="*/ 379129 h 649935"/>
              <a:gd name="connsiteX19" fmla="*/ 0 w 2670773"/>
              <a:gd name="connsiteY19" fmla="*/ 379129 h 649935"/>
              <a:gd name="connsiteX20" fmla="*/ 0 w 2670773"/>
              <a:gd name="connsiteY20" fmla="*/ 108325 h 649935"/>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1112822 w 2670773"/>
              <a:gd name="connsiteY12" fmla="*/ 649935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510366 w 2670773"/>
              <a:gd name="connsiteY12" fmla="*/ 652316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41720"/>
              <a:gd name="connsiteX1" fmla="*/ 108325 w 2670773"/>
              <a:gd name="connsiteY1" fmla="*/ 0 h 741720"/>
              <a:gd name="connsiteX2" fmla="*/ 445129 w 2670773"/>
              <a:gd name="connsiteY2" fmla="*/ 0 h 741720"/>
              <a:gd name="connsiteX3" fmla="*/ 445129 w 2670773"/>
              <a:gd name="connsiteY3" fmla="*/ 0 h 741720"/>
              <a:gd name="connsiteX4" fmla="*/ 1112822 w 2670773"/>
              <a:gd name="connsiteY4" fmla="*/ 0 h 741720"/>
              <a:gd name="connsiteX5" fmla="*/ 2562448 w 2670773"/>
              <a:gd name="connsiteY5" fmla="*/ 0 h 741720"/>
              <a:gd name="connsiteX6" fmla="*/ 2670773 w 2670773"/>
              <a:gd name="connsiteY6" fmla="*/ 108325 h 741720"/>
              <a:gd name="connsiteX7" fmla="*/ 2670773 w 2670773"/>
              <a:gd name="connsiteY7" fmla="*/ 379129 h 741720"/>
              <a:gd name="connsiteX8" fmla="*/ 2670773 w 2670773"/>
              <a:gd name="connsiteY8" fmla="*/ 379129 h 741720"/>
              <a:gd name="connsiteX9" fmla="*/ 2670773 w 2670773"/>
              <a:gd name="connsiteY9" fmla="*/ 541613 h 741720"/>
              <a:gd name="connsiteX10" fmla="*/ 2670773 w 2670773"/>
              <a:gd name="connsiteY10" fmla="*/ 541610 h 741720"/>
              <a:gd name="connsiteX11" fmla="*/ 2562448 w 2670773"/>
              <a:gd name="connsiteY11" fmla="*/ 649935 h 741720"/>
              <a:gd name="connsiteX12" fmla="*/ 510366 w 2670773"/>
              <a:gd name="connsiteY12" fmla="*/ 652316 h 741720"/>
              <a:gd name="connsiteX13" fmla="*/ 273223 w 2670773"/>
              <a:gd name="connsiteY13" fmla="*/ 741720 h 741720"/>
              <a:gd name="connsiteX14" fmla="*/ 268916 w 2670773"/>
              <a:gd name="connsiteY14" fmla="*/ 649935 h 741720"/>
              <a:gd name="connsiteX15" fmla="*/ 108325 w 2670773"/>
              <a:gd name="connsiteY15" fmla="*/ 649935 h 741720"/>
              <a:gd name="connsiteX16" fmla="*/ 0 w 2670773"/>
              <a:gd name="connsiteY16" fmla="*/ 541610 h 741720"/>
              <a:gd name="connsiteX17" fmla="*/ 0 w 2670773"/>
              <a:gd name="connsiteY17" fmla="*/ 541613 h 741720"/>
              <a:gd name="connsiteX18" fmla="*/ 0 w 2670773"/>
              <a:gd name="connsiteY18" fmla="*/ 379129 h 741720"/>
              <a:gd name="connsiteX19" fmla="*/ 0 w 2670773"/>
              <a:gd name="connsiteY19" fmla="*/ 379129 h 741720"/>
              <a:gd name="connsiteX20" fmla="*/ 0 w 2670773"/>
              <a:gd name="connsiteY20" fmla="*/ 108325 h 7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773" h="741720">
                <a:moveTo>
                  <a:pt x="0" y="108325"/>
                </a:moveTo>
                <a:cubicBezTo>
                  <a:pt x="0" y="48499"/>
                  <a:pt x="48499" y="0"/>
                  <a:pt x="108325" y="0"/>
                </a:cubicBezTo>
                <a:lnTo>
                  <a:pt x="445129" y="0"/>
                </a:lnTo>
                <a:lnTo>
                  <a:pt x="445129" y="0"/>
                </a:lnTo>
                <a:lnTo>
                  <a:pt x="1112822" y="0"/>
                </a:lnTo>
                <a:lnTo>
                  <a:pt x="2562448" y="0"/>
                </a:lnTo>
                <a:cubicBezTo>
                  <a:pt x="2622274" y="0"/>
                  <a:pt x="2670773" y="48499"/>
                  <a:pt x="2670773" y="108325"/>
                </a:cubicBezTo>
                <a:lnTo>
                  <a:pt x="2670773" y="379129"/>
                </a:lnTo>
                <a:lnTo>
                  <a:pt x="2670773" y="379129"/>
                </a:lnTo>
                <a:lnTo>
                  <a:pt x="2670773" y="541613"/>
                </a:lnTo>
                <a:lnTo>
                  <a:pt x="2670773" y="541610"/>
                </a:lnTo>
                <a:cubicBezTo>
                  <a:pt x="2670773" y="601436"/>
                  <a:pt x="2622274" y="649935"/>
                  <a:pt x="2562448" y="649935"/>
                </a:cubicBezTo>
                <a:lnTo>
                  <a:pt x="510366" y="652316"/>
                </a:lnTo>
                <a:lnTo>
                  <a:pt x="273223" y="741720"/>
                </a:lnTo>
                <a:lnTo>
                  <a:pt x="268916" y="649935"/>
                </a:lnTo>
                <a:lnTo>
                  <a:pt x="108325" y="649935"/>
                </a:lnTo>
                <a:cubicBezTo>
                  <a:pt x="48499" y="649935"/>
                  <a:pt x="0" y="601436"/>
                  <a:pt x="0" y="541610"/>
                </a:cubicBezTo>
                <a:lnTo>
                  <a:pt x="0" y="541613"/>
                </a:lnTo>
                <a:lnTo>
                  <a:pt x="0" y="379129"/>
                </a:lnTo>
                <a:lnTo>
                  <a:pt x="0" y="379129"/>
                </a:lnTo>
                <a:lnTo>
                  <a:pt x="0" y="108325"/>
                </a:lnTo>
                <a:close/>
              </a:path>
            </a:pathLst>
          </a:custGeom>
          <a:solidFill>
            <a:srgbClr val="A5E8FD"/>
          </a:solidFill>
          <a:ln>
            <a:solidFill>
              <a:srgbClr val="0093AF"/>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lIns="144000" tIns="108000" rIns="144000" bIns="216000" rtlCol="0" anchor="t" anchorCtr="0">
            <a:spAutoFit/>
          </a:bodyPr>
          <a:lstStyle/>
          <a:p>
            <a:pPr algn="ctr"/>
            <a:r>
              <a:rPr lang="fr-FR" sz="1200" i="1" dirty="0">
                <a:solidFill>
                  <a:srgbClr val="035969"/>
                </a:solidFill>
              </a:rPr>
              <a:t>« Nous utilisons </a:t>
            </a:r>
            <a:r>
              <a:rPr lang="fr-FR" sz="1200" i="1" dirty="0" err="1">
                <a:solidFill>
                  <a:srgbClr val="035969"/>
                </a:solidFill>
              </a:rPr>
              <a:t>Paaco</a:t>
            </a:r>
            <a:r>
              <a:rPr lang="fr-FR" sz="1200" i="1" dirty="0">
                <a:solidFill>
                  <a:srgbClr val="035969"/>
                </a:solidFill>
              </a:rPr>
              <a:t>-Globule dans le cadre de la continuité médicamenteuse.» </a:t>
            </a:r>
          </a:p>
          <a:p>
            <a:pPr algn="ctr"/>
            <a:r>
              <a:rPr lang="fr-FR" sz="1200" i="1" dirty="0">
                <a:solidFill>
                  <a:srgbClr val="035969"/>
                </a:solidFill>
              </a:rPr>
              <a:t>Clémentine CESARI, pharmacien hospitalier, CH Camille Claudel (Charente)</a:t>
            </a:r>
          </a:p>
        </p:txBody>
      </p:sp>
      <p:sp>
        <p:nvSpPr>
          <p:cNvPr id="14" name="Bulle narrative : rectangle à coins arrondis 11">
            <a:extLst>
              <a:ext uri="{FF2B5EF4-FFF2-40B4-BE49-F238E27FC236}">
                <a16:creationId xmlns:a16="http://schemas.microsoft.com/office/drawing/2014/main" id="{026F66BD-85E8-8181-080F-0865CCF5B168}"/>
              </a:ext>
            </a:extLst>
          </p:cNvPr>
          <p:cNvSpPr/>
          <p:nvPr/>
        </p:nvSpPr>
        <p:spPr>
          <a:xfrm>
            <a:off x="8158741" y="1201716"/>
            <a:ext cx="3692947" cy="1065828"/>
          </a:xfrm>
          <a:custGeom>
            <a:avLst/>
            <a:gdLst>
              <a:gd name="connsiteX0" fmla="*/ 0 w 2670773"/>
              <a:gd name="connsiteY0" fmla="*/ 108325 h 649935"/>
              <a:gd name="connsiteX1" fmla="*/ 108325 w 2670773"/>
              <a:gd name="connsiteY1" fmla="*/ 0 h 649935"/>
              <a:gd name="connsiteX2" fmla="*/ 445129 w 2670773"/>
              <a:gd name="connsiteY2" fmla="*/ 0 h 649935"/>
              <a:gd name="connsiteX3" fmla="*/ 445129 w 2670773"/>
              <a:gd name="connsiteY3" fmla="*/ 0 h 649935"/>
              <a:gd name="connsiteX4" fmla="*/ 1112822 w 2670773"/>
              <a:gd name="connsiteY4" fmla="*/ 0 h 649935"/>
              <a:gd name="connsiteX5" fmla="*/ 2562448 w 2670773"/>
              <a:gd name="connsiteY5" fmla="*/ 0 h 649935"/>
              <a:gd name="connsiteX6" fmla="*/ 2670773 w 2670773"/>
              <a:gd name="connsiteY6" fmla="*/ 108325 h 649935"/>
              <a:gd name="connsiteX7" fmla="*/ 2670773 w 2670773"/>
              <a:gd name="connsiteY7" fmla="*/ 379129 h 649935"/>
              <a:gd name="connsiteX8" fmla="*/ 2670773 w 2670773"/>
              <a:gd name="connsiteY8" fmla="*/ 379129 h 649935"/>
              <a:gd name="connsiteX9" fmla="*/ 2670773 w 2670773"/>
              <a:gd name="connsiteY9" fmla="*/ 541613 h 649935"/>
              <a:gd name="connsiteX10" fmla="*/ 2670773 w 2670773"/>
              <a:gd name="connsiteY10" fmla="*/ 541610 h 649935"/>
              <a:gd name="connsiteX11" fmla="*/ 2562448 w 2670773"/>
              <a:gd name="connsiteY11" fmla="*/ 649935 h 649935"/>
              <a:gd name="connsiteX12" fmla="*/ 1112822 w 2670773"/>
              <a:gd name="connsiteY12" fmla="*/ 649935 h 649935"/>
              <a:gd name="connsiteX13" fmla="*/ 480392 w 2670773"/>
              <a:gd name="connsiteY13" fmla="*/ 796489 h 649935"/>
              <a:gd name="connsiteX14" fmla="*/ 445129 w 2670773"/>
              <a:gd name="connsiteY14" fmla="*/ 649935 h 649935"/>
              <a:gd name="connsiteX15" fmla="*/ 108325 w 2670773"/>
              <a:gd name="connsiteY15" fmla="*/ 649935 h 649935"/>
              <a:gd name="connsiteX16" fmla="*/ 0 w 2670773"/>
              <a:gd name="connsiteY16" fmla="*/ 541610 h 649935"/>
              <a:gd name="connsiteX17" fmla="*/ 0 w 2670773"/>
              <a:gd name="connsiteY17" fmla="*/ 541613 h 649935"/>
              <a:gd name="connsiteX18" fmla="*/ 0 w 2670773"/>
              <a:gd name="connsiteY18" fmla="*/ 379129 h 649935"/>
              <a:gd name="connsiteX19" fmla="*/ 0 w 2670773"/>
              <a:gd name="connsiteY19" fmla="*/ 379129 h 649935"/>
              <a:gd name="connsiteX20" fmla="*/ 0 w 2670773"/>
              <a:gd name="connsiteY20" fmla="*/ 108325 h 649935"/>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1112822 w 2670773"/>
              <a:gd name="connsiteY12" fmla="*/ 649935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510366 w 2670773"/>
              <a:gd name="connsiteY12" fmla="*/ 652316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41720"/>
              <a:gd name="connsiteX1" fmla="*/ 108325 w 2670773"/>
              <a:gd name="connsiteY1" fmla="*/ 0 h 741720"/>
              <a:gd name="connsiteX2" fmla="*/ 445129 w 2670773"/>
              <a:gd name="connsiteY2" fmla="*/ 0 h 741720"/>
              <a:gd name="connsiteX3" fmla="*/ 445129 w 2670773"/>
              <a:gd name="connsiteY3" fmla="*/ 0 h 741720"/>
              <a:gd name="connsiteX4" fmla="*/ 1112822 w 2670773"/>
              <a:gd name="connsiteY4" fmla="*/ 0 h 741720"/>
              <a:gd name="connsiteX5" fmla="*/ 2562448 w 2670773"/>
              <a:gd name="connsiteY5" fmla="*/ 0 h 741720"/>
              <a:gd name="connsiteX6" fmla="*/ 2670773 w 2670773"/>
              <a:gd name="connsiteY6" fmla="*/ 108325 h 741720"/>
              <a:gd name="connsiteX7" fmla="*/ 2670773 w 2670773"/>
              <a:gd name="connsiteY7" fmla="*/ 379129 h 741720"/>
              <a:gd name="connsiteX8" fmla="*/ 2670773 w 2670773"/>
              <a:gd name="connsiteY8" fmla="*/ 379129 h 741720"/>
              <a:gd name="connsiteX9" fmla="*/ 2670773 w 2670773"/>
              <a:gd name="connsiteY9" fmla="*/ 541613 h 741720"/>
              <a:gd name="connsiteX10" fmla="*/ 2670773 w 2670773"/>
              <a:gd name="connsiteY10" fmla="*/ 541610 h 741720"/>
              <a:gd name="connsiteX11" fmla="*/ 2562448 w 2670773"/>
              <a:gd name="connsiteY11" fmla="*/ 649935 h 741720"/>
              <a:gd name="connsiteX12" fmla="*/ 510366 w 2670773"/>
              <a:gd name="connsiteY12" fmla="*/ 652316 h 741720"/>
              <a:gd name="connsiteX13" fmla="*/ 273223 w 2670773"/>
              <a:gd name="connsiteY13" fmla="*/ 741720 h 741720"/>
              <a:gd name="connsiteX14" fmla="*/ 268916 w 2670773"/>
              <a:gd name="connsiteY14" fmla="*/ 649935 h 741720"/>
              <a:gd name="connsiteX15" fmla="*/ 108325 w 2670773"/>
              <a:gd name="connsiteY15" fmla="*/ 649935 h 741720"/>
              <a:gd name="connsiteX16" fmla="*/ 0 w 2670773"/>
              <a:gd name="connsiteY16" fmla="*/ 541610 h 741720"/>
              <a:gd name="connsiteX17" fmla="*/ 0 w 2670773"/>
              <a:gd name="connsiteY17" fmla="*/ 541613 h 741720"/>
              <a:gd name="connsiteX18" fmla="*/ 0 w 2670773"/>
              <a:gd name="connsiteY18" fmla="*/ 379129 h 741720"/>
              <a:gd name="connsiteX19" fmla="*/ 0 w 2670773"/>
              <a:gd name="connsiteY19" fmla="*/ 379129 h 741720"/>
              <a:gd name="connsiteX20" fmla="*/ 0 w 2670773"/>
              <a:gd name="connsiteY20" fmla="*/ 108325 h 7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773" h="741720">
                <a:moveTo>
                  <a:pt x="0" y="108325"/>
                </a:moveTo>
                <a:cubicBezTo>
                  <a:pt x="0" y="48499"/>
                  <a:pt x="48499" y="0"/>
                  <a:pt x="108325" y="0"/>
                </a:cubicBezTo>
                <a:lnTo>
                  <a:pt x="445129" y="0"/>
                </a:lnTo>
                <a:lnTo>
                  <a:pt x="445129" y="0"/>
                </a:lnTo>
                <a:lnTo>
                  <a:pt x="1112822" y="0"/>
                </a:lnTo>
                <a:lnTo>
                  <a:pt x="2562448" y="0"/>
                </a:lnTo>
                <a:cubicBezTo>
                  <a:pt x="2622274" y="0"/>
                  <a:pt x="2670773" y="48499"/>
                  <a:pt x="2670773" y="108325"/>
                </a:cubicBezTo>
                <a:lnTo>
                  <a:pt x="2670773" y="379129"/>
                </a:lnTo>
                <a:lnTo>
                  <a:pt x="2670773" y="379129"/>
                </a:lnTo>
                <a:lnTo>
                  <a:pt x="2670773" y="541613"/>
                </a:lnTo>
                <a:lnTo>
                  <a:pt x="2670773" y="541610"/>
                </a:lnTo>
                <a:cubicBezTo>
                  <a:pt x="2670773" y="601436"/>
                  <a:pt x="2622274" y="649935"/>
                  <a:pt x="2562448" y="649935"/>
                </a:cubicBezTo>
                <a:lnTo>
                  <a:pt x="510366" y="652316"/>
                </a:lnTo>
                <a:lnTo>
                  <a:pt x="273223" y="741720"/>
                </a:lnTo>
                <a:lnTo>
                  <a:pt x="268916" y="649935"/>
                </a:lnTo>
                <a:lnTo>
                  <a:pt x="108325" y="649935"/>
                </a:lnTo>
                <a:cubicBezTo>
                  <a:pt x="48499" y="649935"/>
                  <a:pt x="0" y="601436"/>
                  <a:pt x="0" y="541610"/>
                </a:cubicBezTo>
                <a:lnTo>
                  <a:pt x="0" y="541613"/>
                </a:lnTo>
                <a:lnTo>
                  <a:pt x="0" y="379129"/>
                </a:lnTo>
                <a:lnTo>
                  <a:pt x="0" y="379129"/>
                </a:lnTo>
                <a:lnTo>
                  <a:pt x="0" y="108325"/>
                </a:lnTo>
                <a:close/>
              </a:path>
            </a:pathLst>
          </a:custGeom>
          <a:solidFill>
            <a:srgbClr val="A5E8FD"/>
          </a:solidFill>
          <a:ln>
            <a:solidFill>
              <a:srgbClr val="0093AF"/>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lIns="144000" tIns="108000" rIns="144000" bIns="216000" rtlCol="0" anchor="t" anchorCtr="0">
            <a:spAutoFit/>
          </a:bodyPr>
          <a:lstStyle/>
          <a:p>
            <a:pPr algn="ctr"/>
            <a:r>
              <a:rPr lang="fr-FR" sz="1200" i="1" dirty="0">
                <a:solidFill>
                  <a:srgbClr val="035969"/>
                </a:solidFill>
              </a:rPr>
              <a:t>« </a:t>
            </a:r>
            <a:r>
              <a:rPr lang="fr-FR" sz="1200" i="1" dirty="0" err="1">
                <a:solidFill>
                  <a:srgbClr val="035969"/>
                </a:solidFill>
              </a:rPr>
              <a:t>Paaco</a:t>
            </a:r>
            <a:r>
              <a:rPr lang="fr-FR" sz="1200" i="1" dirty="0">
                <a:solidFill>
                  <a:srgbClr val="035969"/>
                </a:solidFill>
              </a:rPr>
              <a:t>-Globule, c’est un gain de temps. Il y a beaucoup plus de communication » </a:t>
            </a:r>
          </a:p>
          <a:p>
            <a:pPr algn="ctr"/>
            <a:r>
              <a:rPr lang="fr-FR" sz="1200" i="1" dirty="0">
                <a:solidFill>
                  <a:srgbClr val="035969"/>
                </a:solidFill>
              </a:rPr>
              <a:t>Livia MELLERIN, infirmière libérale (Pyrénées-Atlantiques)</a:t>
            </a:r>
          </a:p>
        </p:txBody>
      </p:sp>
      <p:sp>
        <p:nvSpPr>
          <p:cNvPr id="20" name="Bulle narrative : rectangle à coins arrondis 11">
            <a:extLst>
              <a:ext uri="{FF2B5EF4-FFF2-40B4-BE49-F238E27FC236}">
                <a16:creationId xmlns:a16="http://schemas.microsoft.com/office/drawing/2014/main" id="{378E0284-3444-6C95-C5B2-336D8F10EC72}"/>
              </a:ext>
            </a:extLst>
          </p:cNvPr>
          <p:cNvSpPr/>
          <p:nvPr/>
        </p:nvSpPr>
        <p:spPr>
          <a:xfrm flipH="1">
            <a:off x="8246098" y="5188013"/>
            <a:ext cx="3839841" cy="1065828"/>
          </a:xfrm>
          <a:custGeom>
            <a:avLst/>
            <a:gdLst>
              <a:gd name="connsiteX0" fmla="*/ 0 w 2670773"/>
              <a:gd name="connsiteY0" fmla="*/ 108325 h 649935"/>
              <a:gd name="connsiteX1" fmla="*/ 108325 w 2670773"/>
              <a:gd name="connsiteY1" fmla="*/ 0 h 649935"/>
              <a:gd name="connsiteX2" fmla="*/ 445129 w 2670773"/>
              <a:gd name="connsiteY2" fmla="*/ 0 h 649935"/>
              <a:gd name="connsiteX3" fmla="*/ 445129 w 2670773"/>
              <a:gd name="connsiteY3" fmla="*/ 0 h 649935"/>
              <a:gd name="connsiteX4" fmla="*/ 1112822 w 2670773"/>
              <a:gd name="connsiteY4" fmla="*/ 0 h 649935"/>
              <a:gd name="connsiteX5" fmla="*/ 2562448 w 2670773"/>
              <a:gd name="connsiteY5" fmla="*/ 0 h 649935"/>
              <a:gd name="connsiteX6" fmla="*/ 2670773 w 2670773"/>
              <a:gd name="connsiteY6" fmla="*/ 108325 h 649935"/>
              <a:gd name="connsiteX7" fmla="*/ 2670773 w 2670773"/>
              <a:gd name="connsiteY7" fmla="*/ 379129 h 649935"/>
              <a:gd name="connsiteX8" fmla="*/ 2670773 w 2670773"/>
              <a:gd name="connsiteY8" fmla="*/ 379129 h 649935"/>
              <a:gd name="connsiteX9" fmla="*/ 2670773 w 2670773"/>
              <a:gd name="connsiteY9" fmla="*/ 541613 h 649935"/>
              <a:gd name="connsiteX10" fmla="*/ 2670773 w 2670773"/>
              <a:gd name="connsiteY10" fmla="*/ 541610 h 649935"/>
              <a:gd name="connsiteX11" fmla="*/ 2562448 w 2670773"/>
              <a:gd name="connsiteY11" fmla="*/ 649935 h 649935"/>
              <a:gd name="connsiteX12" fmla="*/ 1112822 w 2670773"/>
              <a:gd name="connsiteY12" fmla="*/ 649935 h 649935"/>
              <a:gd name="connsiteX13" fmla="*/ 480392 w 2670773"/>
              <a:gd name="connsiteY13" fmla="*/ 796489 h 649935"/>
              <a:gd name="connsiteX14" fmla="*/ 445129 w 2670773"/>
              <a:gd name="connsiteY14" fmla="*/ 649935 h 649935"/>
              <a:gd name="connsiteX15" fmla="*/ 108325 w 2670773"/>
              <a:gd name="connsiteY15" fmla="*/ 649935 h 649935"/>
              <a:gd name="connsiteX16" fmla="*/ 0 w 2670773"/>
              <a:gd name="connsiteY16" fmla="*/ 541610 h 649935"/>
              <a:gd name="connsiteX17" fmla="*/ 0 w 2670773"/>
              <a:gd name="connsiteY17" fmla="*/ 541613 h 649935"/>
              <a:gd name="connsiteX18" fmla="*/ 0 w 2670773"/>
              <a:gd name="connsiteY18" fmla="*/ 379129 h 649935"/>
              <a:gd name="connsiteX19" fmla="*/ 0 w 2670773"/>
              <a:gd name="connsiteY19" fmla="*/ 379129 h 649935"/>
              <a:gd name="connsiteX20" fmla="*/ 0 w 2670773"/>
              <a:gd name="connsiteY20" fmla="*/ 108325 h 649935"/>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1112822 w 2670773"/>
              <a:gd name="connsiteY12" fmla="*/ 649935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510366 w 2670773"/>
              <a:gd name="connsiteY12" fmla="*/ 652316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41720"/>
              <a:gd name="connsiteX1" fmla="*/ 108325 w 2670773"/>
              <a:gd name="connsiteY1" fmla="*/ 0 h 741720"/>
              <a:gd name="connsiteX2" fmla="*/ 445129 w 2670773"/>
              <a:gd name="connsiteY2" fmla="*/ 0 h 741720"/>
              <a:gd name="connsiteX3" fmla="*/ 445129 w 2670773"/>
              <a:gd name="connsiteY3" fmla="*/ 0 h 741720"/>
              <a:gd name="connsiteX4" fmla="*/ 1112822 w 2670773"/>
              <a:gd name="connsiteY4" fmla="*/ 0 h 741720"/>
              <a:gd name="connsiteX5" fmla="*/ 2562448 w 2670773"/>
              <a:gd name="connsiteY5" fmla="*/ 0 h 741720"/>
              <a:gd name="connsiteX6" fmla="*/ 2670773 w 2670773"/>
              <a:gd name="connsiteY6" fmla="*/ 108325 h 741720"/>
              <a:gd name="connsiteX7" fmla="*/ 2670773 w 2670773"/>
              <a:gd name="connsiteY7" fmla="*/ 379129 h 741720"/>
              <a:gd name="connsiteX8" fmla="*/ 2670773 w 2670773"/>
              <a:gd name="connsiteY8" fmla="*/ 379129 h 741720"/>
              <a:gd name="connsiteX9" fmla="*/ 2670773 w 2670773"/>
              <a:gd name="connsiteY9" fmla="*/ 541613 h 741720"/>
              <a:gd name="connsiteX10" fmla="*/ 2670773 w 2670773"/>
              <a:gd name="connsiteY10" fmla="*/ 541610 h 741720"/>
              <a:gd name="connsiteX11" fmla="*/ 2562448 w 2670773"/>
              <a:gd name="connsiteY11" fmla="*/ 649935 h 741720"/>
              <a:gd name="connsiteX12" fmla="*/ 510366 w 2670773"/>
              <a:gd name="connsiteY12" fmla="*/ 652316 h 741720"/>
              <a:gd name="connsiteX13" fmla="*/ 273223 w 2670773"/>
              <a:gd name="connsiteY13" fmla="*/ 741720 h 741720"/>
              <a:gd name="connsiteX14" fmla="*/ 268916 w 2670773"/>
              <a:gd name="connsiteY14" fmla="*/ 649935 h 741720"/>
              <a:gd name="connsiteX15" fmla="*/ 108325 w 2670773"/>
              <a:gd name="connsiteY15" fmla="*/ 649935 h 741720"/>
              <a:gd name="connsiteX16" fmla="*/ 0 w 2670773"/>
              <a:gd name="connsiteY16" fmla="*/ 541610 h 741720"/>
              <a:gd name="connsiteX17" fmla="*/ 0 w 2670773"/>
              <a:gd name="connsiteY17" fmla="*/ 541613 h 741720"/>
              <a:gd name="connsiteX18" fmla="*/ 0 w 2670773"/>
              <a:gd name="connsiteY18" fmla="*/ 379129 h 741720"/>
              <a:gd name="connsiteX19" fmla="*/ 0 w 2670773"/>
              <a:gd name="connsiteY19" fmla="*/ 379129 h 741720"/>
              <a:gd name="connsiteX20" fmla="*/ 0 w 2670773"/>
              <a:gd name="connsiteY20" fmla="*/ 108325 h 7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773" h="741720">
                <a:moveTo>
                  <a:pt x="0" y="108325"/>
                </a:moveTo>
                <a:cubicBezTo>
                  <a:pt x="0" y="48499"/>
                  <a:pt x="48499" y="0"/>
                  <a:pt x="108325" y="0"/>
                </a:cubicBezTo>
                <a:lnTo>
                  <a:pt x="445129" y="0"/>
                </a:lnTo>
                <a:lnTo>
                  <a:pt x="445129" y="0"/>
                </a:lnTo>
                <a:lnTo>
                  <a:pt x="1112822" y="0"/>
                </a:lnTo>
                <a:lnTo>
                  <a:pt x="2562448" y="0"/>
                </a:lnTo>
                <a:cubicBezTo>
                  <a:pt x="2622274" y="0"/>
                  <a:pt x="2670773" y="48499"/>
                  <a:pt x="2670773" y="108325"/>
                </a:cubicBezTo>
                <a:lnTo>
                  <a:pt x="2670773" y="379129"/>
                </a:lnTo>
                <a:lnTo>
                  <a:pt x="2670773" y="379129"/>
                </a:lnTo>
                <a:lnTo>
                  <a:pt x="2670773" y="541613"/>
                </a:lnTo>
                <a:lnTo>
                  <a:pt x="2670773" y="541610"/>
                </a:lnTo>
                <a:cubicBezTo>
                  <a:pt x="2670773" y="601436"/>
                  <a:pt x="2622274" y="649935"/>
                  <a:pt x="2562448" y="649935"/>
                </a:cubicBezTo>
                <a:lnTo>
                  <a:pt x="510366" y="652316"/>
                </a:lnTo>
                <a:lnTo>
                  <a:pt x="273223" y="741720"/>
                </a:lnTo>
                <a:lnTo>
                  <a:pt x="268916" y="649935"/>
                </a:lnTo>
                <a:lnTo>
                  <a:pt x="108325" y="649935"/>
                </a:lnTo>
                <a:cubicBezTo>
                  <a:pt x="48499" y="649935"/>
                  <a:pt x="0" y="601436"/>
                  <a:pt x="0" y="541610"/>
                </a:cubicBezTo>
                <a:lnTo>
                  <a:pt x="0" y="541613"/>
                </a:lnTo>
                <a:lnTo>
                  <a:pt x="0" y="379129"/>
                </a:lnTo>
                <a:lnTo>
                  <a:pt x="0" y="379129"/>
                </a:lnTo>
                <a:lnTo>
                  <a:pt x="0" y="108325"/>
                </a:lnTo>
                <a:close/>
              </a:path>
            </a:pathLst>
          </a:custGeom>
          <a:solidFill>
            <a:srgbClr val="C4E89C"/>
          </a:solidFill>
          <a:ln>
            <a:solidFill>
              <a:srgbClr val="76B82A"/>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lIns="144000" tIns="108000" rIns="144000" bIns="216000" rtlCol="0" anchor="t" anchorCtr="0">
            <a:spAutoFit/>
          </a:bodyPr>
          <a:lstStyle/>
          <a:p>
            <a:pPr algn="ctr"/>
            <a:r>
              <a:rPr lang="fr-FR" sz="1200" i="1" dirty="0">
                <a:solidFill>
                  <a:srgbClr val="035969"/>
                </a:solidFill>
              </a:rPr>
              <a:t>«Certains médecins mettent même les comptes-rendus de visites à domicile dans </a:t>
            </a:r>
            <a:r>
              <a:rPr lang="fr-FR" sz="1200" i="1" dirty="0" err="1">
                <a:solidFill>
                  <a:srgbClr val="035969"/>
                </a:solidFill>
              </a:rPr>
              <a:t>Paaco</a:t>
            </a:r>
            <a:r>
              <a:rPr lang="fr-FR" sz="1200" i="1" dirty="0">
                <a:solidFill>
                  <a:srgbClr val="035969"/>
                </a:solidFill>
              </a:rPr>
              <a:t>-Globule. » Livia MELLERIN, infirmière libérale </a:t>
            </a:r>
          </a:p>
          <a:p>
            <a:pPr algn="ctr"/>
            <a:r>
              <a:rPr lang="fr-FR" sz="1200" i="1" dirty="0">
                <a:solidFill>
                  <a:srgbClr val="035969"/>
                </a:solidFill>
              </a:rPr>
              <a:t>(Pyrénées-Atlantiques)</a:t>
            </a:r>
          </a:p>
        </p:txBody>
      </p:sp>
      <p:sp>
        <p:nvSpPr>
          <p:cNvPr id="12" name="Bulle narrative : rectangle à coins arrondis 11">
            <a:extLst>
              <a:ext uri="{FF2B5EF4-FFF2-40B4-BE49-F238E27FC236}">
                <a16:creationId xmlns:a16="http://schemas.microsoft.com/office/drawing/2014/main" id="{744360C1-E623-87BD-041C-E67AF56FA810}"/>
              </a:ext>
            </a:extLst>
          </p:cNvPr>
          <p:cNvSpPr/>
          <p:nvPr/>
        </p:nvSpPr>
        <p:spPr>
          <a:xfrm flipH="1">
            <a:off x="8425440" y="2469666"/>
            <a:ext cx="3677402" cy="1250494"/>
          </a:xfrm>
          <a:custGeom>
            <a:avLst/>
            <a:gdLst>
              <a:gd name="connsiteX0" fmla="*/ 0 w 2670773"/>
              <a:gd name="connsiteY0" fmla="*/ 108325 h 649935"/>
              <a:gd name="connsiteX1" fmla="*/ 108325 w 2670773"/>
              <a:gd name="connsiteY1" fmla="*/ 0 h 649935"/>
              <a:gd name="connsiteX2" fmla="*/ 445129 w 2670773"/>
              <a:gd name="connsiteY2" fmla="*/ 0 h 649935"/>
              <a:gd name="connsiteX3" fmla="*/ 445129 w 2670773"/>
              <a:gd name="connsiteY3" fmla="*/ 0 h 649935"/>
              <a:gd name="connsiteX4" fmla="*/ 1112822 w 2670773"/>
              <a:gd name="connsiteY4" fmla="*/ 0 h 649935"/>
              <a:gd name="connsiteX5" fmla="*/ 2562448 w 2670773"/>
              <a:gd name="connsiteY5" fmla="*/ 0 h 649935"/>
              <a:gd name="connsiteX6" fmla="*/ 2670773 w 2670773"/>
              <a:gd name="connsiteY6" fmla="*/ 108325 h 649935"/>
              <a:gd name="connsiteX7" fmla="*/ 2670773 w 2670773"/>
              <a:gd name="connsiteY7" fmla="*/ 379129 h 649935"/>
              <a:gd name="connsiteX8" fmla="*/ 2670773 w 2670773"/>
              <a:gd name="connsiteY8" fmla="*/ 379129 h 649935"/>
              <a:gd name="connsiteX9" fmla="*/ 2670773 w 2670773"/>
              <a:gd name="connsiteY9" fmla="*/ 541613 h 649935"/>
              <a:gd name="connsiteX10" fmla="*/ 2670773 w 2670773"/>
              <a:gd name="connsiteY10" fmla="*/ 541610 h 649935"/>
              <a:gd name="connsiteX11" fmla="*/ 2562448 w 2670773"/>
              <a:gd name="connsiteY11" fmla="*/ 649935 h 649935"/>
              <a:gd name="connsiteX12" fmla="*/ 1112822 w 2670773"/>
              <a:gd name="connsiteY12" fmla="*/ 649935 h 649935"/>
              <a:gd name="connsiteX13" fmla="*/ 480392 w 2670773"/>
              <a:gd name="connsiteY13" fmla="*/ 796489 h 649935"/>
              <a:gd name="connsiteX14" fmla="*/ 445129 w 2670773"/>
              <a:gd name="connsiteY14" fmla="*/ 649935 h 649935"/>
              <a:gd name="connsiteX15" fmla="*/ 108325 w 2670773"/>
              <a:gd name="connsiteY15" fmla="*/ 649935 h 649935"/>
              <a:gd name="connsiteX16" fmla="*/ 0 w 2670773"/>
              <a:gd name="connsiteY16" fmla="*/ 541610 h 649935"/>
              <a:gd name="connsiteX17" fmla="*/ 0 w 2670773"/>
              <a:gd name="connsiteY17" fmla="*/ 541613 h 649935"/>
              <a:gd name="connsiteX18" fmla="*/ 0 w 2670773"/>
              <a:gd name="connsiteY18" fmla="*/ 379129 h 649935"/>
              <a:gd name="connsiteX19" fmla="*/ 0 w 2670773"/>
              <a:gd name="connsiteY19" fmla="*/ 379129 h 649935"/>
              <a:gd name="connsiteX20" fmla="*/ 0 w 2670773"/>
              <a:gd name="connsiteY20" fmla="*/ 108325 h 649935"/>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1112822 w 2670773"/>
              <a:gd name="connsiteY12" fmla="*/ 649935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96489"/>
              <a:gd name="connsiteX1" fmla="*/ 108325 w 2670773"/>
              <a:gd name="connsiteY1" fmla="*/ 0 h 796489"/>
              <a:gd name="connsiteX2" fmla="*/ 445129 w 2670773"/>
              <a:gd name="connsiteY2" fmla="*/ 0 h 796489"/>
              <a:gd name="connsiteX3" fmla="*/ 445129 w 2670773"/>
              <a:gd name="connsiteY3" fmla="*/ 0 h 796489"/>
              <a:gd name="connsiteX4" fmla="*/ 1112822 w 2670773"/>
              <a:gd name="connsiteY4" fmla="*/ 0 h 796489"/>
              <a:gd name="connsiteX5" fmla="*/ 2562448 w 2670773"/>
              <a:gd name="connsiteY5" fmla="*/ 0 h 796489"/>
              <a:gd name="connsiteX6" fmla="*/ 2670773 w 2670773"/>
              <a:gd name="connsiteY6" fmla="*/ 108325 h 796489"/>
              <a:gd name="connsiteX7" fmla="*/ 2670773 w 2670773"/>
              <a:gd name="connsiteY7" fmla="*/ 379129 h 796489"/>
              <a:gd name="connsiteX8" fmla="*/ 2670773 w 2670773"/>
              <a:gd name="connsiteY8" fmla="*/ 379129 h 796489"/>
              <a:gd name="connsiteX9" fmla="*/ 2670773 w 2670773"/>
              <a:gd name="connsiteY9" fmla="*/ 541613 h 796489"/>
              <a:gd name="connsiteX10" fmla="*/ 2670773 w 2670773"/>
              <a:gd name="connsiteY10" fmla="*/ 541610 h 796489"/>
              <a:gd name="connsiteX11" fmla="*/ 2562448 w 2670773"/>
              <a:gd name="connsiteY11" fmla="*/ 649935 h 796489"/>
              <a:gd name="connsiteX12" fmla="*/ 510366 w 2670773"/>
              <a:gd name="connsiteY12" fmla="*/ 652316 h 796489"/>
              <a:gd name="connsiteX13" fmla="*/ 480392 w 2670773"/>
              <a:gd name="connsiteY13" fmla="*/ 796489 h 796489"/>
              <a:gd name="connsiteX14" fmla="*/ 268916 w 2670773"/>
              <a:gd name="connsiteY14" fmla="*/ 649935 h 796489"/>
              <a:gd name="connsiteX15" fmla="*/ 108325 w 2670773"/>
              <a:gd name="connsiteY15" fmla="*/ 649935 h 796489"/>
              <a:gd name="connsiteX16" fmla="*/ 0 w 2670773"/>
              <a:gd name="connsiteY16" fmla="*/ 541610 h 796489"/>
              <a:gd name="connsiteX17" fmla="*/ 0 w 2670773"/>
              <a:gd name="connsiteY17" fmla="*/ 541613 h 796489"/>
              <a:gd name="connsiteX18" fmla="*/ 0 w 2670773"/>
              <a:gd name="connsiteY18" fmla="*/ 379129 h 796489"/>
              <a:gd name="connsiteX19" fmla="*/ 0 w 2670773"/>
              <a:gd name="connsiteY19" fmla="*/ 379129 h 796489"/>
              <a:gd name="connsiteX20" fmla="*/ 0 w 2670773"/>
              <a:gd name="connsiteY20" fmla="*/ 108325 h 796489"/>
              <a:gd name="connsiteX0" fmla="*/ 0 w 2670773"/>
              <a:gd name="connsiteY0" fmla="*/ 108325 h 741720"/>
              <a:gd name="connsiteX1" fmla="*/ 108325 w 2670773"/>
              <a:gd name="connsiteY1" fmla="*/ 0 h 741720"/>
              <a:gd name="connsiteX2" fmla="*/ 445129 w 2670773"/>
              <a:gd name="connsiteY2" fmla="*/ 0 h 741720"/>
              <a:gd name="connsiteX3" fmla="*/ 445129 w 2670773"/>
              <a:gd name="connsiteY3" fmla="*/ 0 h 741720"/>
              <a:gd name="connsiteX4" fmla="*/ 1112822 w 2670773"/>
              <a:gd name="connsiteY4" fmla="*/ 0 h 741720"/>
              <a:gd name="connsiteX5" fmla="*/ 2562448 w 2670773"/>
              <a:gd name="connsiteY5" fmla="*/ 0 h 741720"/>
              <a:gd name="connsiteX6" fmla="*/ 2670773 w 2670773"/>
              <a:gd name="connsiteY6" fmla="*/ 108325 h 741720"/>
              <a:gd name="connsiteX7" fmla="*/ 2670773 w 2670773"/>
              <a:gd name="connsiteY7" fmla="*/ 379129 h 741720"/>
              <a:gd name="connsiteX8" fmla="*/ 2670773 w 2670773"/>
              <a:gd name="connsiteY8" fmla="*/ 379129 h 741720"/>
              <a:gd name="connsiteX9" fmla="*/ 2670773 w 2670773"/>
              <a:gd name="connsiteY9" fmla="*/ 541613 h 741720"/>
              <a:gd name="connsiteX10" fmla="*/ 2670773 w 2670773"/>
              <a:gd name="connsiteY10" fmla="*/ 541610 h 741720"/>
              <a:gd name="connsiteX11" fmla="*/ 2562448 w 2670773"/>
              <a:gd name="connsiteY11" fmla="*/ 649935 h 741720"/>
              <a:gd name="connsiteX12" fmla="*/ 510366 w 2670773"/>
              <a:gd name="connsiteY12" fmla="*/ 652316 h 741720"/>
              <a:gd name="connsiteX13" fmla="*/ 273223 w 2670773"/>
              <a:gd name="connsiteY13" fmla="*/ 741720 h 741720"/>
              <a:gd name="connsiteX14" fmla="*/ 268916 w 2670773"/>
              <a:gd name="connsiteY14" fmla="*/ 649935 h 741720"/>
              <a:gd name="connsiteX15" fmla="*/ 108325 w 2670773"/>
              <a:gd name="connsiteY15" fmla="*/ 649935 h 741720"/>
              <a:gd name="connsiteX16" fmla="*/ 0 w 2670773"/>
              <a:gd name="connsiteY16" fmla="*/ 541610 h 741720"/>
              <a:gd name="connsiteX17" fmla="*/ 0 w 2670773"/>
              <a:gd name="connsiteY17" fmla="*/ 541613 h 741720"/>
              <a:gd name="connsiteX18" fmla="*/ 0 w 2670773"/>
              <a:gd name="connsiteY18" fmla="*/ 379129 h 741720"/>
              <a:gd name="connsiteX19" fmla="*/ 0 w 2670773"/>
              <a:gd name="connsiteY19" fmla="*/ 379129 h 741720"/>
              <a:gd name="connsiteX20" fmla="*/ 0 w 2670773"/>
              <a:gd name="connsiteY20" fmla="*/ 108325 h 7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773" h="741720">
                <a:moveTo>
                  <a:pt x="0" y="108325"/>
                </a:moveTo>
                <a:cubicBezTo>
                  <a:pt x="0" y="48499"/>
                  <a:pt x="48499" y="0"/>
                  <a:pt x="108325" y="0"/>
                </a:cubicBezTo>
                <a:lnTo>
                  <a:pt x="445129" y="0"/>
                </a:lnTo>
                <a:lnTo>
                  <a:pt x="445129" y="0"/>
                </a:lnTo>
                <a:lnTo>
                  <a:pt x="1112822" y="0"/>
                </a:lnTo>
                <a:lnTo>
                  <a:pt x="2562448" y="0"/>
                </a:lnTo>
                <a:cubicBezTo>
                  <a:pt x="2622274" y="0"/>
                  <a:pt x="2670773" y="48499"/>
                  <a:pt x="2670773" y="108325"/>
                </a:cubicBezTo>
                <a:lnTo>
                  <a:pt x="2670773" y="379129"/>
                </a:lnTo>
                <a:lnTo>
                  <a:pt x="2670773" y="379129"/>
                </a:lnTo>
                <a:lnTo>
                  <a:pt x="2670773" y="541613"/>
                </a:lnTo>
                <a:lnTo>
                  <a:pt x="2670773" y="541610"/>
                </a:lnTo>
                <a:cubicBezTo>
                  <a:pt x="2670773" y="601436"/>
                  <a:pt x="2622274" y="649935"/>
                  <a:pt x="2562448" y="649935"/>
                </a:cubicBezTo>
                <a:lnTo>
                  <a:pt x="510366" y="652316"/>
                </a:lnTo>
                <a:lnTo>
                  <a:pt x="273223" y="741720"/>
                </a:lnTo>
                <a:lnTo>
                  <a:pt x="268916" y="649935"/>
                </a:lnTo>
                <a:lnTo>
                  <a:pt x="108325" y="649935"/>
                </a:lnTo>
                <a:cubicBezTo>
                  <a:pt x="48499" y="649935"/>
                  <a:pt x="0" y="601436"/>
                  <a:pt x="0" y="541610"/>
                </a:cubicBezTo>
                <a:lnTo>
                  <a:pt x="0" y="541613"/>
                </a:lnTo>
                <a:lnTo>
                  <a:pt x="0" y="379129"/>
                </a:lnTo>
                <a:lnTo>
                  <a:pt x="0" y="379129"/>
                </a:lnTo>
                <a:lnTo>
                  <a:pt x="0" y="108325"/>
                </a:lnTo>
                <a:close/>
              </a:path>
            </a:pathLst>
          </a:custGeom>
          <a:solidFill>
            <a:srgbClr val="C4E89C"/>
          </a:solidFill>
          <a:ln>
            <a:solidFill>
              <a:srgbClr val="76B82A"/>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lIns="144000" tIns="108000" rIns="144000" bIns="216000" rtlCol="0" anchor="t" anchorCtr="0">
            <a:spAutoFit/>
          </a:bodyPr>
          <a:lstStyle/>
          <a:p>
            <a:pPr algn="ctr"/>
            <a:r>
              <a:rPr lang="fr-FR" sz="1200" i="1" dirty="0">
                <a:solidFill>
                  <a:srgbClr val="035969"/>
                </a:solidFill>
              </a:rPr>
              <a:t>«</a:t>
            </a:r>
            <a:r>
              <a:rPr lang="fr-FR" sz="1200" i="1" dirty="0" err="1">
                <a:solidFill>
                  <a:srgbClr val="035969"/>
                </a:solidFill>
              </a:rPr>
              <a:t>Paaco</a:t>
            </a:r>
            <a:r>
              <a:rPr lang="fr-FR" sz="1200" i="1" dirty="0">
                <a:solidFill>
                  <a:srgbClr val="035969"/>
                </a:solidFill>
              </a:rPr>
              <a:t>-Globule nous permet de sécuriser les transmissions d’informations concernant nos patients et d’assurer une traçabilité.» </a:t>
            </a:r>
          </a:p>
          <a:p>
            <a:pPr algn="ctr"/>
            <a:r>
              <a:rPr lang="fr-FR" sz="1200" i="1" dirty="0">
                <a:solidFill>
                  <a:srgbClr val="035969"/>
                </a:solidFill>
              </a:rPr>
              <a:t>Dr Xavier LEMERCIER, médecin généraliste (Vienne)</a:t>
            </a:r>
          </a:p>
        </p:txBody>
      </p:sp>
      <p:sp>
        <p:nvSpPr>
          <p:cNvPr id="28" name="ZoneTexte 27">
            <a:extLst>
              <a:ext uri="{FF2B5EF4-FFF2-40B4-BE49-F238E27FC236}">
                <a16:creationId xmlns:a16="http://schemas.microsoft.com/office/drawing/2014/main" id="{C3C17573-524C-601E-CAB9-886562181396}"/>
              </a:ext>
            </a:extLst>
          </p:cNvPr>
          <p:cNvSpPr txBox="1"/>
          <p:nvPr/>
        </p:nvSpPr>
        <p:spPr>
          <a:xfrm>
            <a:off x="2512409" y="6218911"/>
            <a:ext cx="5553999" cy="369332"/>
          </a:xfrm>
          <a:prstGeom prst="rect">
            <a:avLst/>
          </a:prstGeom>
          <a:noFill/>
        </p:spPr>
        <p:txBody>
          <a:bodyPr wrap="square">
            <a:spAutoFit/>
          </a:bodyPr>
          <a:lstStyle/>
          <a:p>
            <a:r>
              <a:rPr lang="fr-FR" dirty="0">
                <a:hlinkClick r:id="rId6"/>
              </a:rPr>
              <a:t>https://www.esea-na.fr/services/paaco-globule</a:t>
            </a:r>
            <a:endParaRPr lang="fr-FR" dirty="0"/>
          </a:p>
        </p:txBody>
      </p:sp>
      <p:pic>
        <p:nvPicPr>
          <p:cNvPr id="30" name="Image 29">
            <a:extLst>
              <a:ext uri="{FF2B5EF4-FFF2-40B4-BE49-F238E27FC236}">
                <a16:creationId xmlns:a16="http://schemas.microsoft.com/office/drawing/2014/main" id="{D697D36B-3381-C133-6F37-41310D852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2481" y="6261110"/>
            <a:ext cx="476316" cy="438211"/>
          </a:xfrm>
          <a:prstGeom prst="rect">
            <a:avLst/>
          </a:prstGeom>
        </p:spPr>
      </p:pic>
      <p:pic>
        <p:nvPicPr>
          <p:cNvPr id="39" name="Image 38">
            <a:extLst>
              <a:ext uri="{FF2B5EF4-FFF2-40B4-BE49-F238E27FC236}">
                <a16:creationId xmlns:a16="http://schemas.microsoft.com/office/drawing/2014/main" id="{C814A4C0-1964-0F53-2674-CC15EE7420E5}"/>
              </a:ext>
            </a:extLst>
          </p:cNvPr>
          <p:cNvPicPr>
            <a:picLocks noChangeAspect="1"/>
          </p:cNvPicPr>
          <p:nvPr/>
        </p:nvPicPr>
        <p:blipFill>
          <a:blip r:embed="rId8"/>
          <a:stretch>
            <a:fillRect/>
          </a:stretch>
        </p:blipFill>
        <p:spPr>
          <a:xfrm>
            <a:off x="2805159" y="203258"/>
            <a:ext cx="1701887" cy="495325"/>
          </a:xfrm>
          <a:prstGeom prst="rect">
            <a:avLst/>
          </a:prstGeom>
        </p:spPr>
      </p:pic>
      <p:pic>
        <p:nvPicPr>
          <p:cNvPr id="19" name="Image 18">
            <a:extLst>
              <a:ext uri="{FF2B5EF4-FFF2-40B4-BE49-F238E27FC236}">
                <a16:creationId xmlns:a16="http://schemas.microsoft.com/office/drawing/2014/main" id="{411BFA1A-B0EF-4F55-AD2A-5F3B823D3D21}"/>
              </a:ext>
            </a:extLst>
          </p:cNvPr>
          <p:cNvPicPr>
            <a:picLocks noChangeAspect="1"/>
          </p:cNvPicPr>
          <p:nvPr/>
        </p:nvPicPr>
        <p:blipFill>
          <a:blip r:embed="rId9"/>
          <a:stretch>
            <a:fillRect/>
          </a:stretch>
        </p:blipFill>
        <p:spPr>
          <a:xfrm>
            <a:off x="1434607" y="5778280"/>
            <a:ext cx="881262" cy="881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76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1C8573-C610-9848-9740-43E2D3FE6033}"/>
              </a:ext>
            </a:extLst>
          </p:cNvPr>
          <p:cNvSpPr>
            <a:spLocks noGrp="1"/>
          </p:cNvSpPr>
          <p:nvPr>
            <p:ph idx="1"/>
          </p:nvPr>
        </p:nvSpPr>
        <p:spPr>
          <a:xfrm>
            <a:off x="677335" y="2160589"/>
            <a:ext cx="5723466" cy="3880773"/>
          </a:xfrm>
        </p:spPr>
        <p:txBody>
          <a:bodyPr/>
          <a:lstStyle/>
          <a:p>
            <a:pPr>
              <a:buClr>
                <a:srgbClr val="59265E"/>
              </a:buClr>
            </a:pPr>
            <a:r>
              <a:rPr lang="fr-FR" b="1" dirty="0">
                <a:latin typeface="Raleway" panose="020B0503030101060003" pitchFamily="34" charset="77"/>
              </a:rPr>
              <a:t>100 € par an et par PS </a:t>
            </a:r>
            <a:r>
              <a:rPr lang="fr-FR" dirty="0"/>
              <a:t>pour l’acquisition</a:t>
            </a:r>
            <a:br>
              <a:rPr lang="fr-FR" dirty="0"/>
            </a:br>
            <a:r>
              <a:rPr lang="fr-FR" dirty="0"/>
              <a:t>et l’utilisation de l’outil ESCAP ;</a:t>
            </a:r>
          </a:p>
          <a:p>
            <a:pPr>
              <a:buClr>
                <a:srgbClr val="59265E"/>
              </a:buClr>
            </a:pPr>
            <a:r>
              <a:rPr lang="fr-FR" b="1" dirty="0">
                <a:latin typeface="Raleway" panose="020B0503030101060003" pitchFamily="34" charset="77"/>
              </a:rPr>
              <a:t>Forfait de 100 € par an et par PS </a:t>
            </a:r>
            <a:r>
              <a:rPr lang="fr-FR" dirty="0"/>
              <a:t>pour la participation à un minimum de cinq ESCAP ;</a:t>
            </a:r>
          </a:p>
          <a:p>
            <a:pPr>
              <a:buClr>
                <a:srgbClr val="59265E"/>
              </a:buClr>
            </a:pPr>
            <a:r>
              <a:rPr lang="fr-FR" dirty="0"/>
              <a:t>La participation aux ESCAP permet de</a:t>
            </a:r>
            <a:br>
              <a:rPr lang="fr-FR" dirty="0"/>
            </a:br>
            <a:r>
              <a:rPr lang="fr-FR" b="1" dirty="0">
                <a:latin typeface="Raleway" panose="020B0503030101060003" pitchFamily="34" charset="77"/>
              </a:rPr>
              <a:t>valider l’item “exercice coordonné”</a:t>
            </a:r>
            <a:br>
              <a:rPr lang="fr-FR" b="1" dirty="0"/>
            </a:br>
            <a:r>
              <a:rPr lang="fr-FR" dirty="0"/>
              <a:t>pour le FAMI / la ROSP numérique pour la majorité des PS</a:t>
            </a:r>
          </a:p>
        </p:txBody>
      </p:sp>
      <p:sp>
        <p:nvSpPr>
          <p:cNvPr id="3" name="Titre 2">
            <a:extLst>
              <a:ext uri="{FF2B5EF4-FFF2-40B4-BE49-F238E27FC236}">
                <a16:creationId xmlns:a16="http://schemas.microsoft.com/office/drawing/2014/main" id="{DCCDCE42-FDED-B04E-924B-23F7C59F4E1A}"/>
              </a:ext>
            </a:extLst>
          </p:cNvPr>
          <p:cNvSpPr>
            <a:spLocks noGrp="1"/>
          </p:cNvSpPr>
          <p:nvPr>
            <p:ph type="ctrTitle"/>
          </p:nvPr>
        </p:nvSpPr>
        <p:spPr/>
        <p:txBody>
          <a:bodyPr/>
          <a:lstStyle/>
          <a:p>
            <a:pPr algn="ctr"/>
            <a:r>
              <a:rPr lang="fr-FR" dirty="0"/>
              <a:t>Rémunération et facturation</a:t>
            </a:r>
          </a:p>
        </p:txBody>
      </p:sp>
      <p:sp>
        <p:nvSpPr>
          <p:cNvPr id="4" name="Espace réservé du contenu 1">
            <a:extLst>
              <a:ext uri="{FF2B5EF4-FFF2-40B4-BE49-F238E27FC236}">
                <a16:creationId xmlns:a16="http://schemas.microsoft.com/office/drawing/2014/main" id="{51CD505F-35BB-B648-A2F9-45D5F969AA21}"/>
              </a:ext>
            </a:extLst>
          </p:cNvPr>
          <p:cNvSpPr txBox="1">
            <a:spLocks/>
          </p:cNvSpPr>
          <p:nvPr/>
        </p:nvSpPr>
        <p:spPr>
          <a:xfrm>
            <a:off x="677334" y="1542026"/>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dirty="0"/>
              <a:t>Rémunération</a:t>
            </a:r>
            <a:r>
              <a:rPr lang="fr-FR" sz="2400" b="1" dirty="0">
                <a:solidFill>
                  <a:srgbClr val="59265E"/>
                </a:solidFill>
                <a:latin typeface="Raleway" panose="020B0503030101060003" pitchFamily="34" charset="77"/>
              </a:rPr>
              <a:t> :</a:t>
            </a:r>
            <a:endParaRPr lang="fr-FR" sz="2400" dirty="0">
              <a:solidFill>
                <a:srgbClr val="59265E"/>
              </a:solidFill>
              <a:latin typeface="Raleway" panose="020B0503030101060003" pitchFamily="34" charset="77"/>
            </a:endParaRPr>
          </a:p>
        </p:txBody>
      </p:sp>
      <p:pic>
        <p:nvPicPr>
          <p:cNvPr id="6" name="Graphique 5">
            <a:extLst>
              <a:ext uri="{FF2B5EF4-FFF2-40B4-BE49-F238E27FC236}">
                <a16:creationId xmlns:a16="http://schemas.microsoft.com/office/drawing/2014/main" id="{CEA9E946-F8C1-934B-8E1D-8861BA6E3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5614737"/>
            <a:ext cx="2627482" cy="770728"/>
          </a:xfrm>
          <a:prstGeom prst="rect">
            <a:avLst/>
          </a:prstGeom>
        </p:spPr>
      </p:pic>
    </p:spTree>
    <p:extLst>
      <p:ext uri="{BB962C8B-B14F-4D97-AF65-F5344CB8AC3E}">
        <p14:creationId xmlns:p14="http://schemas.microsoft.com/office/powerpoint/2010/main" val="42446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1C8573-C610-9848-9740-43E2D3FE6033}"/>
              </a:ext>
            </a:extLst>
          </p:cNvPr>
          <p:cNvSpPr>
            <a:spLocks noGrp="1"/>
          </p:cNvSpPr>
          <p:nvPr>
            <p:ph idx="1"/>
          </p:nvPr>
        </p:nvSpPr>
        <p:spPr>
          <a:xfrm>
            <a:off x="190732" y="1109879"/>
            <a:ext cx="7315598" cy="2307121"/>
          </a:xfrm>
        </p:spPr>
        <p:txBody>
          <a:bodyPr lIns="91440" tIns="45720" rIns="91440" bIns="45720" anchor="t"/>
          <a:lstStyle/>
          <a:p>
            <a:pPr algn="l"/>
            <a:endParaRPr lang="fr-FR" sz="1800" dirty="0">
              <a:latin typeface="CIDFont+F1"/>
            </a:endParaRPr>
          </a:p>
          <a:p>
            <a:r>
              <a:rPr lang="fr-FR" sz="1800" b="0" i="0" u="none" strike="noStrike" baseline="0" dirty="0">
                <a:latin typeface="CIDFont+F1"/>
              </a:rPr>
              <a:t>Le professionnel de santé qui initie la grille doit alors être le premier à facturer le </a:t>
            </a:r>
            <a:r>
              <a:rPr lang="fr-FR" sz="1800" b="0" i="0" u="none" strike="noStrike" baseline="0" dirty="0">
                <a:solidFill>
                  <a:srgbClr val="871A5E"/>
                </a:solidFill>
                <a:latin typeface="CIDFont+F1"/>
              </a:rPr>
              <a:t>code traceur « d'entrée » </a:t>
            </a:r>
            <a:r>
              <a:rPr lang="fr-FR" sz="1800" b="1" i="0" u="none" strike="noStrike" baseline="0" dirty="0">
                <a:solidFill>
                  <a:srgbClr val="871A5E"/>
                </a:solidFill>
                <a:latin typeface="CIDFont+F1"/>
              </a:rPr>
              <a:t>IEP</a:t>
            </a:r>
            <a:r>
              <a:rPr lang="fr-FR" sz="1800" b="0" i="0" u="none" strike="noStrike" baseline="0" dirty="0">
                <a:solidFill>
                  <a:srgbClr val="871A5E"/>
                </a:solidFill>
                <a:latin typeface="CIDFont+F1"/>
              </a:rPr>
              <a:t> </a:t>
            </a:r>
            <a:r>
              <a:rPr lang="fr-FR" sz="1800" dirty="0">
                <a:latin typeface="CIDFont+F1"/>
              </a:rPr>
              <a:t>(non </a:t>
            </a:r>
            <a:r>
              <a:rPr lang="fr-FR" sz="1800" b="0" i="0" u="none" strike="noStrike" baseline="0" dirty="0">
                <a:latin typeface="CIDFont+F1"/>
              </a:rPr>
              <a:t>valorisé), pour marquer l'entrée du patient dans l'ESCAP. Ce code traceur « d'entrée » doit également être facturé par chaque professionnel de santé lors de la première prise en charge du patient après la constitution de l'ESCAP.</a:t>
            </a:r>
          </a:p>
          <a:p>
            <a:pPr marL="400050" lvl="1" indent="0">
              <a:buNone/>
            </a:pPr>
            <a:r>
              <a:rPr lang="fr-FR" sz="1800" b="0" i="0" u="none" strike="noStrike" baseline="0" dirty="0">
                <a:latin typeface="CIDFont+F1"/>
              </a:rPr>
              <a:t>L'ESCAP ne sera reconnue par l'Assurance Maladie qu'après la facture du code entrée par au moins trois professionnels de santé.</a:t>
            </a:r>
          </a:p>
          <a:p>
            <a:pPr marL="0" indent="0" algn="l">
              <a:buNone/>
            </a:pPr>
            <a:endParaRPr lang="fr-FR" sz="1800" dirty="0">
              <a:latin typeface="CIDFont+F1"/>
            </a:endParaRPr>
          </a:p>
          <a:p>
            <a:pPr algn="l"/>
            <a:r>
              <a:rPr lang="fr-FR" sz="1800" b="0" i="0" u="none" strike="noStrike" baseline="0" dirty="0">
                <a:latin typeface="CIDFont+F1"/>
              </a:rPr>
              <a:t>Un </a:t>
            </a:r>
            <a:r>
              <a:rPr lang="fr-FR" sz="1800" b="0" i="0" u="none" strike="noStrike" baseline="0" dirty="0">
                <a:solidFill>
                  <a:srgbClr val="871A5E"/>
                </a:solidFill>
                <a:latin typeface="CIDFont+F1"/>
              </a:rPr>
              <a:t>code traceur pour la sortie  </a:t>
            </a:r>
            <a:r>
              <a:rPr lang="fr-FR" sz="1800" b="1" i="0" u="none" strike="noStrike" baseline="0" dirty="0">
                <a:solidFill>
                  <a:srgbClr val="871A5E"/>
                </a:solidFill>
                <a:latin typeface="CIDFont+F1"/>
              </a:rPr>
              <a:t>OEP </a:t>
            </a:r>
            <a:r>
              <a:rPr lang="fr-FR" sz="1800" b="0" i="0" u="none" strike="noStrike" baseline="0" dirty="0">
                <a:latin typeface="CIDFont+F1"/>
              </a:rPr>
              <a:t>doit être facturé par chaque professionnel de santé lors de la dernière prise en charge du patient actant la fin de la coordination du professionnel pour le patient.</a:t>
            </a:r>
          </a:p>
          <a:p>
            <a:pPr marL="0" indent="0" algn="l">
              <a:buNone/>
            </a:pPr>
            <a:endParaRPr lang="fr-FR" sz="1800" b="0" i="0" u="none" strike="noStrike" baseline="0" dirty="0">
              <a:latin typeface="CIDFont+F1"/>
            </a:endParaRPr>
          </a:p>
          <a:p>
            <a:pPr marL="0" indent="0" algn="l">
              <a:buNone/>
            </a:pPr>
            <a:r>
              <a:rPr lang="fr-FR" sz="1800" b="0" i="0" u="none" strike="noStrike" baseline="0" dirty="0">
                <a:latin typeface="CIDFont+F1"/>
              </a:rPr>
              <a:t>Ce code acte est cumulable avec tous les autres actes de tous les professionnels de santé concernés par cette expérimentation.</a:t>
            </a:r>
            <a:endParaRPr lang="fr-FR" dirty="0">
              <a:latin typeface="Raleway Medium"/>
            </a:endParaRPr>
          </a:p>
        </p:txBody>
      </p:sp>
      <p:sp>
        <p:nvSpPr>
          <p:cNvPr id="3" name="Titre 2">
            <a:extLst>
              <a:ext uri="{FF2B5EF4-FFF2-40B4-BE49-F238E27FC236}">
                <a16:creationId xmlns:a16="http://schemas.microsoft.com/office/drawing/2014/main" id="{DCCDCE42-FDED-B04E-924B-23F7C59F4E1A}"/>
              </a:ext>
            </a:extLst>
          </p:cNvPr>
          <p:cNvSpPr>
            <a:spLocks noGrp="1"/>
          </p:cNvSpPr>
          <p:nvPr>
            <p:ph type="ctrTitle"/>
          </p:nvPr>
        </p:nvSpPr>
        <p:spPr>
          <a:xfrm>
            <a:off x="535374" y="207185"/>
            <a:ext cx="10407040" cy="554566"/>
          </a:xfrm>
        </p:spPr>
        <p:txBody>
          <a:bodyPr/>
          <a:lstStyle/>
          <a:p>
            <a:pPr algn="ctr"/>
            <a:r>
              <a:rPr lang="fr-FR" dirty="0"/>
              <a:t>Facturation</a:t>
            </a:r>
          </a:p>
        </p:txBody>
      </p:sp>
      <p:sp>
        <p:nvSpPr>
          <p:cNvPr id="4" name="Espace réservé du contenu 1">
            <a:extLst>
              <a:ext uri="{FF2B5EF4-FFF2-40B4-BE49-F238E27FC236}">
                <a16:creationId xmlns:a16="http://schemas.microsoft.com/office/drawing/2014/main" id="{51CD505F-35BB-B648-A2F9-45D5F969AA21}"/>
              </a:ext>
            </a:extLst>
          </p:cNvPr>
          <p:cNvSpPr txBox="1">
            <a:spLocks/>
          </p:cNvSpPr>
          <p:nvPr/>
        </p:nvSpPr>
        <p:spPr>
          <a:xfrm>
            <a:off x="774550" y="968188"/>
            <a:ext cx="7455049" cy="659720"/>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D9598F"/>
              </a:buClr>
              <a:buSzPct val="100000"/>
              <a:buFont typeface="Arial" panose="020B0604020202020204" pitchFamily="34" charset="0"/>
              <a:buNone/>
              <a:tabLst/>
              <a:defRPr/>
            </a:pPr>
            <a:r>
              <a:rPr kumimoji="0" lang="fr-FR" sz="2400" b="1" i="0" u="none" strike="noStrike" kern="1200" cap="none" spc="0" normalizeH="0" baseline="0" noProof="0" dirty="0">
                <a:ln>
                  <a:noFill/>
                </a:ln>
                <a:solidFill>
                  <a:srgbClr val="1C4270"/>
                </a:solidFill>
                <a:effectLst/>
                <a:uLnTx/>
                <a:uFillTx/>
                <a:latin typeface="Raleway Medium" panose="020B0503030101060003" pitchFamily="34" charset="77"/>
                <a:ea typeface="+mn-ea"/>
                <a:cs typeface="+mn-cs"/>
              </a:rPr>
              <a:t>En pratique : </a:t>
            </a:r>
          </a:p>
          <a:p>
            <a:pPr marL="0" marR="0" lvl="0" indent="0" algn="l" defTabSz="457200" rtl="0" eaLnBrk="1" fontAlgn="auto" latinLnBrk="0" hangingPunct="1">
              <a:lnSpc>
                <a:spcPct val="100000"/>
              </a:lnSpc>
              <a:spcBef>
                <a:spcPts val="1000"/>
              </a:spcBef>
              <a:spcAft>
                <a:spcPts val="0"/>
              </a:spcAft>
              <a:buClr>
                <a:srgbClr val="D9598F"/>
              </a:buClr>
              <a:buSzPct val="100000"/>
              <a:buFont typeface="Arial" panose="020B0604020202020204" pitchFamily="34" charset="0"/>
              <a:buNone/>
              <a:tabLst/>
              <a:defRPr/>
            </a:pPr>
            <a:endParaRPr kumimoji="0" lang="fr-FR" sz="2400" b="1" i="0" u="none" strike="noStrike" kern="1200" cap="none" spc="0" normalizeH="0" baseline="0" noProof="0" dirty="0">
              <a:ln>
                <a:noFill/>
              </a:ln>
              <a:solidFill>
                <a:srgbClr val="59265E"/>
              </a:solidFill>
              <a:effectLst/>
              <a:uLnTx/>
              <a:uFillTx/>
              <a:latin typeface="Raleway" panose="020B0503030101060003" pitchFamily="34" charset="77"/>
              <a:ea typeface="+mn-ea"/>
              <a:cs typeface="+mn-cs"/>
            </a:endParaRPr>
          </a:p>
          <a:p>
            <a:pPr marL="0" marR="0" lvl="0" indent="0" algn="l" defTabSz="457200" rtl="0" eaLnBrk="1" fontAlgn="auto" latinLnBrk="0" hangingPunct="1">
              <a:lnSpc>
                <a:spcPct val="100000"/>
              </a:lnSpc>
              <a:spcBef>
                <a:spcPts val="1000"/>
              </a:spcBef>
              <a:spcAft>
                <a:spcPts val="0"/>
              </a:spcAft>
              <a:buClr>
                <a:srgbClr val="D9598F"/>
              </a:buClr>
              <a:buSzPct val="100000"/>
              <a:buFont typeface="Arial" panose="020B0604020202020204" pitchFamily="34" charset="0"/>
              <a:buNone/>
              <a:tabLst/>
              <a:defRPr/>
            </a:pPr>
            <a:endParaRPr kumimoji="0" lang="fr-FR" sz="2400" b="0" i="0" u="none" strike="noStrike" kern="1200" cap="none" spc="0" normalizeH="0" baseline="0" noProof="0" dirty="0">
              <a:ln>
                <a:noFill/>
              </a:ln>
              <a:solidFill>
                <a:srgbClr val="59265E"/>
              </a:solidFill>
              <a:effectLst/>
              <a:uLnTx/>
              <a:uFillTx/>
              <a:latin typeface="Raleway" panose="020B0503030101060003" pitchFamily="34" charset="77"/>
              <a:ea typeface="+mn-ea"/>
              <a:cs typeface="+mn-cs"/>
            </a:endParaRPr>
          </a:p>
        </p:txBody>
      </p:sp>
      <p:pic>
        <p:nvPicPr>
          <p:cNvPr id="6" name="Graphique 5">
            <a:extLst>
              <a:ext uri="{FF2B5EF4-FFF2-40B4-BE49-F238E27FC236}">
                <a16:creationId xmlns:a16="http://schemas.microsoft.com/office/drawing/2014/main" id="{CEA9E946-F8C1-934B-8E1D-8861BA6E34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32" y="6120024"/>
            <a:ext cx="2259107" cy="662671"/>
          </a:xfrm>
          <a:prstGeom prst="rect">
            <a:avLst/>
          </a:prstGeom>
        </p:spPr>
      </p:pic>
    </p:spTree>
    <p:extLst>
      <p:ext uri="{BB962C8B-B14F-4D97-AF65-F5344CB8AC3E}">
        <p14:creationId xmlns:p14="http://schemas.microsoft.com/office/powerpoint/2010/main" val="386040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1C8573-C610-9848-9740-43E2D3FE6033}"/>
              </a:ext>
            </a:extLst>
          </p:cNvPr>
          <p:cNvSpPr>
            <a:spLocks noGrp="1"/>
          </p:cNvSpPr>
          <p:nvPr>
            <p:ph idx="1"/>
          </p:nvPr>
        </p:nvSpPr>
        <p:spPr>
          <a:xfrm>
            <a:off x="873817" y="1627908"/>
            <a:ext cx="7159300" cy="2307121"/>
          </a:xfrm>
        </p:spPr>
        <p:txBody>
          <a:bodyPr lIns="91440" tIns="45720" rIns="91440" bIns="45720" anchor="t"/>
          <a:lstStyle/>
          <a:p>
            <a:pPr algn="l"/>
            <a:endParaRPr lang="fr-FR" sz="1800" dirty="0">
              <a:latin typeface="CIDFont+F1"/>
            </a:endParaRPr>
          </a:p>
          <a:p>
            <a:pPr marL="0" indent="0" algn="l">
              <a:buNone/>
            </a:pPr>
            <a:endParaRPr lang="fr-FR" sz="1800" dirty="0">
              <a:latin typeface="CIDFont+F1"/>
            </a:endParaRPr>
          </a:p>
          <a:p>
            <a:pPr algn="l"/>
            <a:r>
              <a:rPr lang="fr-FR" sz="1800" b="0" i="0" u="none" strike="noStrike" baseline="0" dirty="0">
                <a:latin typeface="CIDFont+F1"/>
              </a:rPr>
              <a:t>La rémunération sera calculée au 31/12 de chaque année, par la CNAM, pour chaque ESCAP identifiée dans les bases de facturation </a:t>
            </a:r>
          </a:p>
          <a:p>
            <a:pPr marL="0" indent="0" algn="l">
              <a:buNone/>
            </a:pPr>
            <a:endParaRPr lang="fr-FR" sz="1800" b="0" i="0" u="none" strike="noStrike" baseline="0" dirty="0">
              <a:latin typeface="CIDFont+F1"/>
            </a:endParaRPr>
          </a:p>
          <a:p>
            <a:pPr algn="l"/>
            <a:r>
              <a:rPr lang="fr-FR" sz="1800" b="0" i="0" u="none" strike="noStrike" baseline="0" dirty="0">
                <a:latin typeface="CIDFont+F1"/>
              </a:rPr>
              <a:t>Les paiements par les CP</a:t>
            </a:r>
            <a:r>
              <a:rPr lang="fr-FR" sz="1800" dirty="0">
                <a:latin typeface="CIDFont+F1"/>
              </a:rPr>
              <a:t>AM interviendront au plus </a:t>
            </a:r>
            <a:r>
              <a:rPr lang="fr-FR" sz="1800" b="0" i="0" u="none" strike="noStrike" baseline="0" dirty="0">
                <a:latin typeface="CIDFont+F1"/>
              </a:rPr>
              <a:t>tard le 30/06 de l'année N+1</a:t>
            </a:r>
          </a:p>
        </p:txBody>
      </p:sp>
      <p:sp>
        <p:nvSpPr>
          <p:cNvPr id="3" name="Titre 2">
            <a:extLst>
              <a:ext uri="{FF2B5EF4-FFF2-40B4-BE49-F238E27FC236}">
                <a16:creationId xmlns:a16="http://schemas.microsoft.com/office/drawing/2014/main" id="{DCCDCE42-FDED-B04E-924B-23F7C59F4E1A}"/>
              </a:ext>
            </a:extLst>
          </p:cNvPr>
          <p:cNvSpPr>
            <a:spLocks noGrp="1"/>
          </p:cNvSpPr>
          <p:nvPr>
            <p:ph type="ctrTitle"/>
          </p:nvPr>
        </p:nvSpPr>
        <p:spPr/>
        <p:txBody>
          <a:bodyPr/>
          <a:lstStyle/>
          <a:p>
            <a:pPr algn="ctr"/>
            <a:r>
              <a:rPr lang="fr-FR" dirty="0"/>
              <a:t>Rémunération</a:t>
            </a:r>
          </a:p>
        </p:txBody>
      </p:sp>
      <p:sp>
        <p:nvSpPr>
          <p:cNvPr id="4" name="Espace réservé du contenu 1">
            <a:extLst>
              <a:ext uri="{FF2B5EF4-FFF2-40B4-BE49-F238E27FC236}">
                <a16:creationId xmlns:a16="http://schemas.microsoft.com/office/drawing/2014/main" id="{51CD505F-35BB-B648-A2F9-45D5F969AA21}"/>
              </a:ext>
            </a:extLst>
          </p:cNvPr>
          <p:cNvSpPr txBox="1">
            <a:spLocks/>
          </p:cNvSpPr>
          <p:nvPr/>
        </p:nvSpPr>
        <p:spPr>
          <a:xfrm>
            <a:off x="677334" y="1206662"/>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D9598F"/>
              </a:buClr>
              <a:buSzPct val="100000"/>
              <a:buFont typeface="Arial" panose="020B0604020202020204" pitchFamily="34" charset="0"/>
              <a:buNone/>
              <a:tabLst/>
              <a:defRPr/>
            </a:pPr>
            <a:r>
              <a:rPr kumimoji="0" lang="fr-FR" sz="2400" b="1" i="0" u="none" strike="noStrike" kern="1200" cap="none" spc="0" normalizeH="0" baseline="0" noProof="0" dirty="0">
                <a:ln>
                  <a:noFill/>
                </a:ln>
                <a:solidFill>
                  <a:srgbClr val="1C4270"/>
                </a:solidFill>
                <a:effectLst/>
                <a:uLnTx/>
                <a:uFillTx/>
                <a:latin typeface="Raleway Medium" panose="020B0503030101060003" pitchFamily="34" charset="77"/>
                <a:ea typeface="+mn-ea"/>
                <a:cs typeface="+mn-cs"/>
              </a:rPr>
              <a:t>En pratique pour vous professionnels de santé : </a:t>
            </a:r>
          </a:p>
        </p:txBody>
      </p:sp>
      <p:pic>
        <p:nvPicPr>
          <p:cNvPr id="6" name="Graphique 5">
            <a:extLst>
              <a:ext uri="{FF2B5EF4-FFF2-40B4-BE49-F238E27FC236}">
                <a16:creationId xmlns:a16="http://schemas.microsoft.com/office/drawing/2014/main" id="{CEA9E946-F8C1-934B-8E1D-8861BA6E34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5852481"/>
            <a:ext cx="2627482" cy="770728"/>
          </a:xfrm>
          <a:prstGeom prst="rect">
            <a:avLst/>
          </a:prstGeom>
        </p:spPr>
      </p:pic>
    </p:spTree>
    <p:extLst>
      <p:ext uri="{BB962C8B-B14F-4D97-AF65-F5344CB8AC3E}">
        <p14:creationId xmlns:p14="http://schemas.microsoft.com/office/powerpoint/2010/main" val="23782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F4D6-7C14-A8AE-80C7-14A3DBA0645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382056E-9D82-7535-43E1-49DEEB6C4F76}"/>
              </a:ext>
            </a:extLst>
          </p:cNvPr>
          <p:cNvSpPr>
            <a:spLocks noGrp="1"/>
          </p:cNvSpPr>
          <p:nvPr>
            <p:ph idx="1"/>
          </p:nvPr>
        </p:nvSpPr>
        <p:spPr/>
        <p:txBody>
          <a:bodyPr/>
          <a:lstStyle/>
          <a:p>
            <a:pPr algn="just">
              <a:buFont typeface="Wingdings" panose="05000000000000000000" pitchFamily="2" charset="2"/>
              <a:buChar char="Ø"/>
            </a:pPr>
            <a:r>
              <a:rPr lang="fr-FR" sz="2000" dirty="0">
                <a:latin typeface="Raleway Medium" pitchFamily="2" charset="0"/>
                <a:ea typeface="Calibri" panose="020F0502020204030204" pitchFamily="34" charset="0"/>
                <a:cs typeface="Calibri" panose="020F0502020204030204" pitchFamily="34" charset="0"/>
              </a:rPr>
              <a:t>3 ans sur la France entière</a:t>
            </a:r>
          </a:p>
          <a:p>
            <a:pPr algn="just">
              <a:buFont typeface="Wingdings" panose="05000000000000000000" pitchFamily="2" charset="2"/>
              <a:buChar char="Ø"/>
            </a:pPr>
            <a:endParaRPr lang="fr-FR" sz="2000" dirty="0">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dirty="0">
                <a:latin typeface="Raleway Medium" pitchFamily="2" charset="0"/>
                <a:ea typeface="Calibri" panose="020F0502020204030204" pitchFamily="34" charset="0"/>
                <a:cs typeface="Calibri" panose="020F0502020204030204" pitchFamily="34" charset="0"/>
              </a:rPr>
              <a:t>p</a:t>
            </a:r>
            <a:r>
              <a:rPr lang="fr-FR" sz="2000" dirty="0">
                <a:latin typeface="Raleway Medium" pitchFamily="2" charset="0"/>
                <a:ea typeface="Calibri" panose="020F0502020204030204" pitchFamily="34" charset="0"/>
                <a:cs typeface="Calibri" panose="020F0502020204030204" pitchFamily="34" charset="0"/>
              </a:rPr>
              <a:t>remier bilan d’expérimentation réalisé à </a:t>
            </a:r>
            <a:r>
              <a:rPr lang="fr-FR" sz="2000" b="1" dirty="0">
                <a:latin typeface="Raleway Medium" pitchFamily="2" charset="0"/>
                <a:ea typeface="Calibri" panose="020F0502020204030204" pitchFamily="34" charset="0"/>
                <a:cs typeface="Calibri" panose="020F0502020204030204" pitchFamily="34" charset="0"/>
              </a:rPr>
              <a:t>18 mois</a:t>
            </a:r>
          </a:p>
          <a:p>
            <a:pPr algn="just">
              <a:buFont typeface="Wingdings" panose="05000000000000000000" pitchFamily="2" charset="2"/>
              <a:buChar char="Ø"/>
            </a:pPr>
            <a:endParaRPr lang="fr-FR" sz="2000" b="1" dirty="0">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2000" dirty="0">
                <a:latin typeface="Raleway Medium" pitchFamily="2" charset="0"/>
                <a:ea typeface="Calibri" panose="020F0502020204030204" pitchFamily="34" charset="0"/>
                <a:cs typeface="Calibri" panose="020F0502020204030204" pitchFamily="34" charset="0"/>
              </a:rPr>
              <a:t>les critères d’éligibilité à la rémunération pourraient être révisés.</a:t>
            </a:r>
          </a:p>
          <a:p>
            <a:endParaRPr lang="fr-FR" dirty="0"/>
          </a:p>
        </p:txBody>
      </p:sp>
      <p:sp>
        <p:nvSpPr>
          <p:cNvPr id="3" name="Titre 2">
            <a:extLst>
              <a:ext uri="{FF2B5EF4-FFF2-40B4-BE49-F238E27FC236}">
                <a16:creationId xmlns:a16="http://schemas.microsoft.com/office/drawing/2014/main" id="{EE969033-3CBA-DD9F-931E-4D4153F7BB98}"/>
              </a:ext>
            </a:extLst>
          </p:cNvPr>
          <p:cNvSpPr>
            <a:spLocks noGrp="1"/>
          </p:cNvSpPr>
          <p:nvPr>
            <p:ph type="ctrTitle"/>
          </p:nvPr>
        </p:nvSpPr>
        <p:spPr/>
        <p:txBody>
          <a:bodyPr/>
          <a:lstStyle/>
          <a:p>
            <a:pPr algn="ctr"/>
            <a:r>
              <a:rPr lang="fr-FR" dirty="0">
                <a:latin typeface="Raleway" pitchFamily="2" charset="0"/>
                <a:ea typeface="Calibri" panose="020F0502020204030204" pitchFamily="34" charset="0"/>
                <a:cs typeface="Calibri" panose="020F0502020204030204" pitchFamily="34" charset="0"/>
              </a:rPr>
              <a:t>ESCAP- </a:t>
            </a:r>
            <a:r>
              <a:rPr lang="fr-FR" sz="3200" b="1" dirty="0">
                <a:latin typeface="Raleway" pitchFamily="2" charset="0"/>
                <a:ea typeface="Calibri" panose="020F0502020204030204" pitchFamily="34" charset="0"/>
                <a:cs typeface="Calibri" panose="020F0502020204030204" pitchFamily="34" charset="0"/>
              </a:rPr>
              <a:t>Expérimentation</a:t>
            </a:r>
            <a:endParaRPr lang="fr-FR" dirty="0">
              <a:latin typeface="Raleway" pitchFamily="2" charset="0"/>
            </a:endParaRPr>
          </a:p>
        </p:txBody>
      </p:sp>
    </p:spTree>
    <p:extLst>
      <p:ext uri="{BB962C8B-B14F-4D97-AF65-F5344CB8AC3E}">
        <p14:creationId xmlns:p14="http://schemas.microsoft.com/office/powerpoint/2010/main" val="230112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62AB21-27F2-2FA8-FF74-C7ADEF8DCA75}"/>
              </a:ext>
            </a:extLst>
          </p:cNvPr>
          <p:cNvSpPr>
            <a:spLocks noGrp="1"/>
          </p:cNvSpPr>
          <p:nvPr>
            <p:ph idx="1"/>
          </p:nvPr>
        </p:nvSpPr>
        <p:spPr/>
        <p:txBody>
          <a:bodyPr/>
          <a:lstStyle/>
          <a:p>
            <a:pPr algn="just">
              <a:buFont typeface="Wingdings" panose="05000000000000000000" pitchFamily="2" charset="2"/>
              <a:buChar char="Ø"/>
            </a:pPr>
            <a:r>
              <a:rPr lang="fr-FR" sz="2000" dirty="0">
                <a:latin typeface="Raleway Medium" pitchFamily="2" charset="0"/>
                <a:ea typeface="Calibri" panose="020F0502020204030204" pitchFamily="34" charset="0"/>
                <a:cs typeface="Calibri" panose="020F0502020204030204" pitchFamily="34" charset="0"/>
              </a:rPr>
              <a:t>A l’issue de 3 ans par l’UNPS en coopération avec l’Assurance Maladie</a:t>
            </a:r>
          </a:p>
          <a:p>
            <a:pPr algn="just">
              <a:buFont typeface="Wingdings" panose="05000000000000000000" pitchFamily="2" charset="2"/>
              <a:buChar char="Ø"/>
            </a:pPr>
            <a:r>
              <a:rPr lang="fr-FR" sz="2000" dirty="0">
                <a:latin typeface="Raleway Medium" pitchFamily="2" charset="0"/>
                <a:ea typeface="Calibri" panose="020F0502020204030204" pitchFamily="34" charset="0"/>
                <a:cs typeface="Calibri" panose="020F0502020204030204" pitchFamily="34" charset="0"/>
              </a:rPr>
              <a:t>Modalités d’évaluation de l’expérimentation définies dans le cahier des charges de l’expérimentation</a:t>
            </a:r>
          </a:p>
          <a:p>
            <a:pPr algn="just">
              <a:buFont typeface="Wingdings" panose="05000000000000000000" pitchFamily="2" charset="2"/>
              <a:buChar char="Ø"/>
            </a:pPr>
            <a:endParaRPr lang="fr-FR" sz="2000" dirty="0">
              <a:latin typeface="Raleway Medium" pitchFamily="2" charset="0"/>
              <a:ea typeface="Calibri" panose="020F0502020204030204" pitchFamily="34" charset="0"/>
              <a:cs typeface="Calibri" panose="020F0502020204030204" pitchFamily="34" charset="0"/>
            </a:endParaRPr>
          </a:p>
          <a:p>
            <a:pPr marL="0" indent="0" algn="just">
              <a:buNone/>
            </a:pPr>
            <a:r>
              <a:rPr lang="fr-FR" sz="2000">
                <a:latin typeface="Raleway Medium" pitchFamily="2" charset="0"/>
                <a:ea typeface="Calibri" panose="020F0502020204030204" pitchFamily="34" charset="0"/>
                <a:cs typeface="Calibri" panose="020F0502020204030204" pitchFamily="34" charset="0"/>
              </a:rPr>
              <a:t>Objectif </a:t>
            </a:r>
            <a:r>
              <a:rPr lang="fr-FR" sz="2000" dirty="0">
                <a:latin typeface="Raleway Medium" pitchFamily="2" charset="0"/>
                <a:ea typeface="Calibri" panose="020F0502020204030204" pitchFamily="34" charset="0"/>
                <a:cs typeface="Calibri" panose="020F0502020204030204" pitchFamily="34" charset="0"/>
              </a:rPr>
              <a:t>: pérenniser </a:t>
            </a:r>
            <a:r>
              <a:rPr lang="fr-FR" sz="2000">
                <a:latin typeface="Raleway Medium" pitchFamily="2" charset="0"/>
                <a:ea typeface="Calibri" panose="020F0502020204030204" pitchFamily="34" charset="0"/>
                <a:cs typeface="Calibri" panose="020F0502020204030204" pitchFamily="34" charset="0"/>
              </a:rPr>
              <a:t>le dispositif</a:t>
            </a:r>
            <a:endParaRPr lang="fr-FR" dirty="0"/>
          </a:p>
        </p:txBody>
      </p:sp>
      <p:sp>
        <p:nvSpPr>
          <p:cNvPr id="3" name="Titre 2">
            <a:extLst>
              <a:ext uri="{FF2B5EF4-FFF2-40B4-BE49-F238E27FC236}">
                <a16:creationId xmlns:a16="http://schemas.microsoft.com/office/drawing/2014/main" id="{07BD5FDD-B390-39C5-19C4-766770239F54}"/>
              </a:ext>
            </a:extLst>
          </p:cNvPr>
          <p:cNvSpPr>
            <a:spLocks noGrp="1"/>
          </p:cNvSpPr>
          <p:nvPr>
            <p:ph type="ctrTitle"/>
          </p:nvPr>
        </p:nvSpPr>
        <p:spPr/>
        <p:txBody>
          <a:bodyPr/>
          <a:lstStyle/>
          <a:p>
            <a:pPr algn="ctr"/>
            <a:r>
              <a:rPr lang="fr-FR" dirty="0">
                <a:latin typeface="Calibri" panose="020F0502020204030204" pitchFamily="34" charset="0"/>
                <a:ea typeface="Calibri" panose="020F0502020204030204" pitchFamily="34" charset="0"/>
                <a:cs typeface="Calibri" panose="020F0502020204030204" pitchFamily="34" charset="0"/>
              </a:rPr>
              <a:t>ESCAP – </a:t>
            </a:r>
            <a:r>
              <a:rPr lang="fr-FR" b="1" dirty="0">
                <a:latin typeface="Calibri" panose="020F0502020204030204" pitchFamily="34" charset="0"/>
                <a:ea typeface="Calibri" panose="020F0502020204030204" pitchFamily="34" charset="0"/>
                <a:cs typeface="Calibri" panose="020F0502020204030204" pitchFamily="34" charset="0"/>
              </a:rPr>
              <a:t>Evaluation de l’expérimentation </a:t>
            </a:r>
            <a:endParaRPr lang="fr-FR" dirty="0"/>
          </a:p>
        </p:txBody>
      </p:sp>
    </p:spTree>
    <p:extLst>
      <p:ext uri="{BB962C8B-B14F-4D97-AF65-F5344CB8AC3E}">
        <p14:creationId xmlns:p14="http://schemas.microsoft.com/office/powerpoint/2010/main" val="8526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CFF1899-5DF7-1764-9CCC-538213D61217}"/>
              </a:ext>
            </a:extLst>
          </p:cNvPr>
          <p:cNvSpPr>
            <a:spLocks noGrp="1"/>
          </p:cNvSpPr>
          <p:nvPr>
            <p:ph type="ctrTitle"/>
          </p:nvPr>
        </p:nvSpPr>
        <p:spPr>
          <a:xfrm>
            <a:off x="1167201" y="277035"/>
            <a:ext cx="10407040" cy="554566"/>
          </a:xfrm>
        </p:spPr>
        <p:txBody>
          <a:bodyPr/>
          <a:lstStyle/>
          <a:p>
            <a:r>
              <a:rPr lang="fr-FR" dirty="0"/>
              <a:t>Le processus dans Paaco-Globule</a:t>
            </a:r>
          </a:p>
        </p:txBody>
      </p:sp>
      <p:sp>
        <p:nvSpPr>
          <p:cNvPr id="6" name="Rectangle : coins arrondis 5">
            <a:extLst>
              <a:ext uri="{FF2B5EF4-FFF2-40B4-BE49-F238E27FC236}">
                <a16:creationId xmlns:a16="http://schemas.microsoft.com/office/drawing/2014/main" id="{F928B7F4-E6B8-4DB9-A3AC-3E35966FCC8D}"/>
              </a:ext>
            </a:extLst>
          </p:cNvPr>
          <p:cNvSpPr/>
          <p:nvPr/>
        </p:nvSpPr>
        <p:spPr>
          <a:xfrm>
            <a:off x="536801" y="1222702"/>
            <a:ext cx="3683726" cy="623216"/>
          </a:xfrm>
          <a:prstGeom prst="roundRect">
            <a:avLst/>
          </a:prstGeom>
          <a:solidFill>
            <a:srgbClr val="2AB8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En Mobilité</a:t>
            </a:r>
          </a:p>
        </p:txBody>
      </p:sp>
      <p:sp>
        <p:nvSpPr>
          <p:cNvPr id="7" name="Rectangle : coins arrondis 6">
            <a:extLst>
              <a:ext uri="{FF2B5EF4-FFF2-40B4-BE49-F238E27FC236}">
                <a16:creationId xmlns:a16="http://schemas.microsoft.com/office/drawing/2014/main" id="{56BF4769-E436-4D35-9FEA-264A4A12AB42}"/>
              </a:ext>
            </a:extLst>
          </p:cNvPr>
          <p:cNvSpPr/>
          <p:nvPr/>
        </p:nvSpPr>
        <p:spPr>
          <a:xfrm>
            <a:off x="5574708" y="1222702"/>
            <a:ext cx="3683726" cy="623216"/>
          </a:xfrm>
          <a:prstGeom prst="roundRect">
            <a:avLst/>
          </a:prstGeom>
          <a:solidFill>
            <a:srgbClr val="EDA5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Sur le Web</a:t>
            </a:r>
          </a:p>
        </p:txBody>
      </p:sp>
      <p:sp>
        <p:nvSpPr>
          <p:cNvPr id="8" name="ZoneTexte 7">
            <a:extLst>
              <a:ext uri="{FF2B5EF4-FFF2-40B4-BE49-F238E27FC236}">
                <a16:creationId xmlns:a16="http://schemas.microsoft.com/office/drawing/2014/main" id="{A5374BBE-1D41-4E8B-BE78-05915AB1E07C}"/>
              </a:ext>
            </a:extLst>
          </p:cNvPr>
          <p:cNvSpPr txBox="1"/>
          <p:nvPr/>
        </p:nvSpPr>
        <p:spPr>
          <a:xfrm>
            <a:off x="693008" y="2146364"/>
            <a:ext cx="3683726" cy="2308324"/>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3045E"/>
                </a:solidFill>
              </a:rPr>
              <a:t>Je dois disposer de l’application mobile Globule</a:t>
            </a:r>
          </a:p>
          <a:p>
            <a:pPr marL="285750" indent="-285750">
              <a:buFont typeface="Arial" panose="020B0604020202020204" pitchFamily="34" charset="0"/>
              <a:buChar char="•"/>
            </a:pPr>
            <a:endParaRPr lang="fr-FR" sz="1600" dirty="0">
              <a:solidFill>
                <a:srgbClr val="03045E"/>
              </a:solidFill>
            </a:endParaRPr>
          </a:p>
          <a:p>
            <a:pPr marL="285750" indent="-285750">
              <a:buFont typeface="Arial" panose="020B0604020202020204" pitchFamily="34" charset="0"/>
              <a:buChar char="•"/>
            </a:pPr>
            <a:r>
              <a:rPr lang="fr-FR" sz="1600" dirty="0">
                <a:solidFill>
                  <a:srgbClr val="03045E"/>
                </a:solidFill>
              </a:rPr>
              <a:t>Je recherche le patient</a:t>
            </a:r>
          </a:p>
          <a:p>
            <a:pPr marL="285750" indent="-285750">
              <a:buFont typeface="Arial" panose="020B0604020202020204" pitchFamily="34" charset="0"/>
              <a:buChar char="•"/>
            </a:pPr>
            <a:endParaRPr lang="fr-FR" sz="1600" dirty="0">
              <a:solidFill>
                <a:srgbClr val="03045E"/>
              </a:solidFill>
            </a:endParaRPr>
          </a:p>
          <a:p>
            <a:pPr marL="285750" indent="-285750">
              <a:buFont typeface="Arial" panose="020B0604020202020204" pitchFamily="34" charset="0"/>
              <a:buChar char="•"/>
            </a:pPr>
            <a:r>
              <a:rPr lang="fr-FR" sz="1600" dirty="0">
                <a:solidFill>
                  <a:srgbClr val="03045E"/>
                </a:solidFill>
              </a:rPr>
              <a:t>Je crée une évaluation ESCAP pour vérifier que le dossier soit bien conforme aux critères d’inclusion à une ESCAP</a:t>
            </a:r>
          </a:p>
        </p:txBody>
      </p:sp>
      <p:sp>
        <p:nvSpPr>
          <p:cNvPr id="9" name="Rectangle : coins arrondis 8">
            <a:extLst>
              <a:ext uri="{FF2B5EF4-FFF2-40B4-BE49-F238E27FC236}">
                <a16:creationId xmlns:a16="http://schemas.microsoft.com/office/drawing/2014/main" id="{D104A3F5-C2A5-4406-9A2A-B205168A573A}"/>
              </a:ext>
            </a:extLst>
          </p:cNvPr>
          <p:cNvSpPr/>
          <p:nvPr/>
        </p:nvSpPr>
        <p:spPr>
          <a:xfrm>
            <a:off x="536801" y="4781260"/>
            <a:ext cx="8721633" cy="623216"/>
          </a:xfrm>
          <a:prstGeom prst="roundRect">
            <a:avLst/>
          </a:prstGeom>
          <a:solidFill>
            <a:srgbClr val="EDA5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Sur le Web</a:t>
            </a:r>
          </a:p>
        </p:txBody>
      </p:sp>
      <p:sp>
        <p:nvSpPr>
          <p:cNvPr id="10" name="ZoneTexte 9">
            <a:extLst>
              <a:ext uri="{FF2B5EF4-FFF2-40B4-BE49-F238E27FC236}">
                <a16:creationId xmlns:a16="http://schemas.microsoft.com/office/drawing/2014/main" id="{A8C5A593-A012-4376-853C-7587988B9A6F}"/>
              </a:ext>
            </a:extLst>
          </p:cNvPr>
          <p:cNvSpPr txBox="1"/>
          <p:nvPr/>
        </p:nvSpPr>
        <p:spPr>
          <a:xfrm>
            <a:off x="5765750" y="2146364"/>
            <a:ext cx="3683726" cy="2062103"/>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3045E"/>
                </a:solidFill>
              </a:rPr>
              <a:t>Je dispose de l’accès web</a:t>
            </a:r>
          </a:p>
          <a:p>
            <a:pPr marL="285750" indent="-285750">
              <a:buFont typeface="Arial" panose="020B0604020202020204" pitchFamily="34" charset="0"/>
              <a:buChar char="•"/>
            </a:pPr>
            <a:endParaRPr lang="fr-FR" sz="1600" dirty="0">
              <a:solidFill>
                <a:srgbClr val="03045E"/>
              </a:solidFill>
            </a:endParaRPr>
          </a:p>
          <a:p>
            <a:pPr marL="285750" indent="-285750">
              <a:buFont typeface="Arial" panose="020B0604020202020204" pitchFamily="34" charset="0"/>
              <a:buChar char="•"/>
            </a:pPr>
            <a:r>
              <a:rPr lang="fr-FR" sz="1600" dirty="0">
                <a:solidFill>
                  <a:srgbClr val="03045E"/>
                </a:solidFill>
              </a:rPr>
              <a:t>Je recherche le patient</a:t>
            </a:r>
          </a:p>
          <a:p>
            <a:pPr marL="285750" indent="-285750">
              <a:buFont typeface="Arial" panose="020B0604020202020204" pitchFamily="34" charset="0"/>
              <a:buChar char="•"/>
            </a:pPr>
            <a:endParaRPr lang="fr-FR" sz="1600" dirty="0">
              <a:solidFill>
                <a:srgbClr val="03045E"/>
              </a:solidFill>
            </a:endParaRPr>
          </a:p>
          <a:p>
            <a:pPr marL="285750" indent="-285750">
              <a:buFont typeface="Arial" panose="020B0604020202020204" pitchFamily="34" charset="0"/>
              <a:buChar char="•"/>
            </a:pPr>
            <a:r>
              <a:rPr lang="fr-FR" sz="1600" dirty="0">
                <a:solidFill>
                  <a:srgbClr val="03045E"/>
                </a:solidFill>
              </a:rPr>
              <a:t>Je crée une évaluation ESCAP pour vérifier que le dossier soit bien conforme aux critères d’inclusion à une ESCAP</a:t>
            </a:r>
          </a:p>
        </p:txBody>
      </p:sp>
      <p:sp>
        <p:nvSpPr>
          <p:cNvPr id="11" name="ZoneTexte 10">
            <a:extLst>
              <a:ext uri="{FF2B5EF4-FFF2-40B4-BE49-F238E27FC236}">
                <a16:creationId xmlns:a16="http://schemas.microsoft.com/office/drawing/2014/main" id="{66C88E55-0E0B-460B-BD24-5444D31B677E}"/>
              </a:ext>
            </a:extLst>
          </p:cNvPr>
          <p:cNvSpPr txBox="1"/>
          <p:nvPr/>
        </p:nvSpPr>
        <p:spPr>
          <a:xfrm>
            <a:off x="1015225" y="5601187"/>
            <a:ext cx="8243208" cy="1077218"/>
          </a:xfrm>
          <a:prstGeom prst="rect">
            <a:avLst/>
          </a:prstGeom>
          <a:noFill/>
        </p:spPr>
        <p:txBody>
          <a:bodyPr wrap="square" rtlCol="0">
            <a:spAutoFit/>
          </a:bodyPr>
          <a:lstStyle/>
          <a:p>
            <a:r>
              <a:rPr lang="fr-FR" sz="1600" b="1" dirty="0">
                <a:solidFill>
                  <a:srgbClr val="C13A51"/>
                </a:solidFill>
              </a:rPr>
              <a:t>Si le dossier répond aux critères d’une ESCAP :</a:t>
            </a:r>
          </a:p>
          <a:p>
            <a:pPr marL="285750" indent="-285750">
              <a:buFont typeface="Arial" panose="020B0604020202020204" pitchFamily="34" charset="0"/>
              <a:buChar char="•"/>
            </a:pPr>
            <a:r>
              <a:rPr lang="fr-FR" sz="1600" dirty="0">
                <a:solidFill>
                  <a:srgbClr val="03045E"/>
                </a:solidFill>
              </a:rPr>
              <a:t>J’inclus le dossier dans un parcours ESCAP</a:t>
            </a:r>
          </a:p>
          <a:p>
            <a:pPr marL="285750" indent="-285750">
              <a:buFont typeface="Arial" panose="020B0604020202020204" pitchFamily="34" charset="0"/>
              <a:buChar char="•"/>
            </a:pPr>
            <a:r>
              <a:rPr lang="fr-FR" sz="1600" dirty="0">
                <a:solidFill>
                  <a:srgbClr val="03045E"/>
                </a:solidFill>
              </a:rPr>
              <a:t>Je définis les membres de l’ESCAP</a:t>
            </a:r>
          </a:p>
          <a:p>
            <a:pPr marL="285750" indent="-285750">
              <a:buFont typeface="Arial" panose="020B0604020202020204" pitchFamily="34" charset="0"/>
              <a:buChar char="•"/>
            </a:pPr>
            <a:r>
              <a:rPr lang="fr-FR" sz="1600" dirty="0">
                <a:solidFill>
                  <a:srgbClr val="03045E"/>
                </a:solidFill>
              </a:rPr>
              <a:t>Je commence la coordination dans le cadre de l’ESCAP</a:t>
            </a:r>
          </a:p>
        </p:txBody>
      </p:sp>
      <p:sp>
        <p:nvSpPr>
          <p:cNvPr id="12" name="Flèche vers le bas 13">
            <a:extLst>
              <a:ext uri="{FF2B5EF4-FFF2-40B4-BE49-F238E27FC236}">
                <a16:creationId xmlns:a16="http://schemas.microsoft.com/office/drawing/2014/main" id="{B6BB6515-E325-4D11-8D24-37E2791620E6}"/>
              </a:ext>
            </a:extLst>
          </p:cNvPr>
          <p:cNvSpPr/>
          <p:nvPr/>
        </p:nvSpPr>
        <p:spPr>
          <a:xfrm rot="19682042">
            <a:off x="4089625" y="4110072"/>
            <a:ext cx="261805" cy="544840"/>
          </a:xfrm>
          <a:prstGeom prst="downArrow">
            <a:avLst/>
          </a:prstGeom>
          <a:solidFill>
            <a:srgbClr val="2AB8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4">
            <a:extLst>
              <a:ext uri="{FF2B5EF4-FFF2-40B4-BE49-F238E27FC236}">
                <a16:creationId xmlns:a16="http://schemas.microsoft.com/office/drawing/2014/main" id="{4936AB41-7FEE-4976-94EE-8E8CDAE5778C}"/>
              </a:ext>
            </a:extLst>
          </p:cNvPr>
          <p:cNvSpPr/>
          <p:nvPr/>
        </p:nvSpPr>
        <p:spPr>
          <a:xfrm rot="1905403">
            <a:off x="5309512" y="4111523"/>
            <a:ext cx="261805" cy="544840"/>
          </a:xfrm>
          <a:prstGeom prst="downArrow">
            <a:avLst/>
          </a:prstGeom>
          <a:solidFill>
            <a:srgbClr val="EDA5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1">
            <a:extLst>
              <a:ext uri="{FF2B5EF4-FFF2-40B4-BE49-F238E27FC236}">
                <a16:creationId xmlns:a16="http://schemas.microsoft.com/office/drawing/2014/main" id="{8B40FDDD-ABC2-45B8-81E1-2714CDE1E064}"/>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p:blipFill>
        <p:spPr bwMode="auto">
          <a:xfrm>
            <a:off x="8490076" y="1088609"/>
            <a:ext cx="959400" cy="959400"/>
          </a:xfrm>
          <a:prstGeom prst="rect">
            <a:avLst/>
          </a:prstGeom>
          <a:noFill/>
          <a:ln w="0">
            <a:noFill/>
          </a:ln>
        </p:spPr>
      </p:pic>
      <p:pic>
        <p:nvPicPr>
          <p:cNvPr id="15" name="Image 11">
            <a:extLst>
              <a:ext uri="{FF2B5EF4-FFF2-40B4-BE49-F238E27FC236}">
                <a16:creationId xmlns:a16="http://schemas.microsoft.com/office/drawing/2014/main" id="{01DC4528-67F4-494B-906F-517A4736FA87}"/>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p:blipFill>
        <p:spPr bwMode="auto">
          <a:xfrm>
            <a:off x="8174296" y="4651399"/>
            <a:ext cx="959400" cy="959400"/>
          </a:xfrm>
          <a:prstGeom prst="rect">
            <a:avLst/>
          </a:prstGeom>
          <a:noFill/>
          <a:ln w="0">
            <a:noFill/>
          </a:ln>
        </p:spPr>
      </p:pic>
      <p:pic>
        <p:nvPicPr>
          <p:cNvPr id="16" name="Image 19">
            <a:extLst>
              <a:ext uri="{FF2B5EF4-FFF2-40B4-BE49-F238E27FC236}">
                <a16:creationId xmlns:a16="http://schemas.microsoft.com/office/drawing/2014/main" id="{E8F3AA70-B4F9-4093-9CAC-47735F1C1A4C}"/>
              </a:ext>
            </a:extLst>
          </p:cNvPr>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p:blipFill>
        <p:spPr bwMode="auto">
          <a:xfrm>
            <a:off x="3613243" y="1147024"/>
            <a:ext cx="862560" cy="862560"/>
          </a:xfrm>
          <a:prstGeom prst="rect">
            <a:avLst/>
          </a:prstGeom>
          <a:noFill/>
          <a:ln w="0">
            <a:noFill/>
          </a:ln>
        </p:spPr>
      </p:pic>
      <p:sp>
        <p:nvSpPr>
          <p:cNvPr id="17" name="ZoneTexte 16">
            <a:extLst>
              <a:ext uri="{FF2B5EF4-FFF2-40B4-BE49-F238E27FC236}">
                <a16:creationId xmlns:a16="http://schemas.microsoft.com/office/drawing/2014/main" id="{80A3F7B6-F283-4609-A58E-5ED993EC9E9F}"/>
              </a:ext>
            </a:extLst>
          </p:cNvPr>
          <p:cNvSpPr txBox="1"/>
          <p:nvPr/>
        </p:nvSpPr>
        <p:spPr>
          <a:xfrm rot="464234">
            <a:off x="9782955" y="1410787"/>
            <a:ext cx="2264383" cy="461665"/>
          </a:xfrm>
          <a:prstGeom prst="rect">
            <a:avLst/>
          </a:prstGeom>
          <a:noFill/>
        </p:spPr>
        <p:txBody>
          <a:bodyPr wrap="square" rtlCol="0">
            <a:spAutoFit/>
          </a:bodyPr>
          <a:lstStyle/>
          <a:p>
            <a:r>
              <a:rPr lang="fr-FR" sz="2400" b="1" dirty="0">
                <a:highlight>
                  <a:srgbClr val="FFFF00"/>
                </a:highlight>
              </a:rPr>
              <a:t>Actuellement</a:t>
            </a:r>
          </a:p>
        </p:txBody>
      </p:sp>
      <p:pic>
        <p:nvPicPr>
          <p:cNvPr id="19" name="Image 19">
            <a:extLst>
              <a:ext uri="{FF2B5EF4-FFF2-40B4-BE49-F238E27FC236}">
                <a16:creationId xmlns:a16="http://schemas.microsoft.com/office/drawing/2014/main" id="{0DAC13DC-96E0-44EC-B6F5-A97FBE9ED7A2}"/>
              </a:ext>
            </a:extLst>
          </p:cNvPr>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p:blipFill>
        <p:spPr bwMode="auto">
          <a:xfrm>
            <a:off x="11292705" y="4823087"/>
            <a:ext cx="736009" cy="657590"/>
          </a:xfrm>
          <a:prstGeom prst="rect">
            <a:avLst/>
          </a:prstGeom>
          <a:noFill/>
          <a:ln w="0">
            <a:noFill/>
          </a:ln>
        </p:spPr>
      </p:pic>
      <p:sp>
        <p:nvSpPr>
          <p:cNvPr id="20" name="ZoneTexte 19">
            <a:extLst>
              <a:ext uri="{FF2B5EF4-FFF2-40B4-BE49-F238E27FC236}">
                <a16:creationId xmlns:a16="http://schemas.microsoft.com/office/drawing/2014/main" id="{16C12C0A-416A-441C-8B57-7CE3F2C1BAAB}"/>
              </a:ext>
            </a:extLst>
          </p:cNvPr>
          <p:cNvSpPr txBox="1"/>
          <p:nvPr/>
        </p:nvSpPr>
        <p:spPr>
          <a:xfrm>
            <a:off x="4805186" y="1374874"/>
            <a:ext cx="578479" cy="369332"/>
          </a:xfrm>
          <a:prstGeom prst="rect">
            <a:avLst/>
          </a:prstGeom>
          <a:noFill/>
        </p:spPr>
        <p:txBody>
          <a:bodyPr wrap="square" rtlCol="0">
            <a:spAutoFit/>
          </a:bodyPr>
          <a:lstStyle/>
          <a:p>
            <a:r>
              <a:rPr lang="fr-FR" b="1" dirty="0">
                <a:solidFill>
                  <a:srgbClr val="035969"/>
                </a:solidFill>
                <a:latin typeface="DM Sans" pitchFamily="2" charset="0"/>
              </a:rPr>
              <a:t>et</a:t>
            </a:r>
          </a:p>
        </p:txBody>
      </p:sp>
      <p:pic>
        <p:nvPicPr>
          <p:cNvPr id="2" name="Image 1">
            <a:extLst>
              <a:ext uri="{FF2B5EF4-FFF2-40B4-BE49-F238E27FC236}">
                <a16:creationId xmlns:a16="http://schemas.microsoft.com/office/drawing/2014/main" id="{43CD6B5C-4D7F-03B1-5576-D05ACA30D7DD}"/>
              </a:ext>
            </a:extLst>
          </p:cNvPr>
          <p:cNvPicPr>
            <a:picLocks noChangeAspect="1"/>
          </p:cNvPicPr>
          <p:nvPr/>
        </p:nvPicPr>
        <p:blipFill>
          <a:blip r:embed="rId5"/>
          <a:srcRect t="7334" r="-2180" b="41211"/>
          <a:stretch>
            <a:fillRect/>
          </a:stretch>
        </p:blipFill>
        <p:spPr>
          <a:xfrm>
            <a:off x="10167255" y="88290"/>
            <a:ext cx="2009488" cy="1279308"/>
          </a:xfrm>
          <a:prstGeom prst="rect">
            <a:avLst/>
          </a:prstGeom>
        </p:spPr>
      </p:pic>
      <p:pic>
        <p:nvPicPr>
          <p:cNvPr id="4" name="Image 3">
            <a:extLst>
              <a:ext uri="{FF2B5EF4-FFF2-40B4-BE49-F238E27FC236}">
                <a16:creationId xmlns:a16="http://schemas.microsoft.com/office/drawing/2014/main" id="{49E24C2D-2EBE-5690-3052-E827D8563B9D}"/>
              </a:ext>
            </a:extLst>
          </p:cNvPr>
          <p:cNvPicPr>
            <a:picLocks noChangeAspect="1"/>
          </p:cNvPicPr>
          <p:nvPr/>
        </p:nvPicPr>
        <p:blipFill>
          <a:blip r:embed="rId6"/>
          <a:stretch>
            <a:fillRect/>
          </a:stretch>
        </p:blipFill>
        <p:spPr>
          <a:xfrm>
            <a:off x="10390422" y="6288760"/>
            <a:ext cx="1701887" cy="495325"/>
          </a:xfrm>
          <a:prstGeom prst="rect">
            <a:avLst/>
          </a:prstGeom>
        </p:spPr>
      </p:pic>
      <p:sp>
        <p:nvSpPr>
          <p:cNvPr id="18" name="ZoneTexte 17">
            <a:extLst>
              <a:ext uri="{FF2B5EF4-FFF2-40B4-BE49-F238E27FC236}">
                <a16:creationId xmlns:a16="http://schemas.microsoft.com/office/drawing/2014/main" id="{6790A411-92A2-46B3-970B-97E816058213}"/>
              </a:ext>
            </a:extLst>
          </p:cNvPr>
          <p:cNvSpPr txBox="1"/>
          <p:nvPr/>
        </p:nvSpPr>
        <p:spPr>
          <a:xfrm rot="343795">
            <a:off x="9030424" y="4925448"/>
            <a:ext cx="2669397" cy="646331"/>
          </a:xfrm>
          <a:prstGeom prst="rect">
            <a:avLst/>
          </a:prstGeom>
          <a:noFill/>
        </p:spPr>
        <p:txBody>
          <a:bodyPr wrap="square" rtlCol="0">
            <a:spAutoFit/>
          </a:bodyPr>
          <a:lstStyle/>
          <a:p>
            <a:pPr algn="ctr"/>
            <a:r>
              <a:rPr lang="fr-FR" b="1" dirty="0">
                <a:highlight>
                  <a:srgbClr val="FFFF00"/>
                </a:highlight>
              </a:rPr>
              <a:t>À venir avant l’été </a:t>
            </a:r>
          </a:p>
          <a:p>
            <a:pPr algn="ctr"/>
            <a:r>
              <a:rPr lang="fr-FR" b="1" dirty="0">
                <a:highlight>
                  <a:srgbClr val="FFFF00"/>
                </a:highlight>
              </a:rPr>
              <a:t>en mobilité</a:t>
            </a:r>
          </a:p>
        </p:txBody>
      </p:sp>
    </p:spTree>
    <p:extLst>
      <p:ext uri="{BB962C8B-B14F-4D97-AF65-F5344CB8AC3E}">
        <p14:creationId xmlns:p14="http://schemas.microsoft.com/office/powerpoint/2010/main" val="1837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CC100F9-D736-BF33-F8E0-C75080989004}"/>
              </a:ext>
            </a:extLst>
          </p:cNvPr>
          <p:cNvSpPr>
            <a:spLocks noGrp="1"/>
          </p:cNvSpPr>
          <p:nvPr>
            <p:ph idx="1"/>
          </p:nvPr>
        </p:nvSpPr>
        <p:spPr>
          <a:xfrm>
            <a:off x="774169" y="2751438"/>
            <a:ext cx="8596668" cy="3880773"/>
          </a:xfrm>
        </p:spPr>
        <p:txBody>
          <a:bodyPr/>
          <a:lstStyle/>
          <a:p>
            <a:pPr marL="0" indent="0">
              <a:buNone/>
            </a:pPr>
            <a:r>
              <a:rPr lang="fr-FR" dirty="0">
                <a:hlinkClick r:id="rId2"/>
              </a:rPr>
              <a:t>https://www.esea-na.fr/services/paaco-globule-escap</a:t>
            </a:r>
            <a:endParaRPr lang="fr-FR" dirty="0"/>
          </a:p>
          <a:p>
            <a:endParaRPr lang="fr-FR" dirty="0"/>
          </a:p>
          <a:p>
            <a:pPr marL="0" indent="0">
              <a:buNone/>
            </a:pPr>
            <a:endParaRPr lang="fr-FR" dirty="0"/>
          </a:p>
          <a:p>
            <a:endParaRPr lang="fr-FR" dirty="0"/>
          </a:p>
          <a:p>
            <a:pPr marL="0" indent="0">
              <a:buNone/>
            </a:pPr>
            <a:r>
              <a:rPr lang="fr-FR" sz="2800" b="1" dirty="0"/>
              <a:t>Demande d’équipement </a:t>
            </a:r>
          </a:p>
          <a:p>
            <a:pPr marL="0" indent="0">
              <a:buNone/>
            </a:pPr>
            <a:r>
              <a:rPr lang="fr-FR" dirty="0"/>
              <a:t>                              </a:t>
            </a:r>
          </a:p>
          <a:p>
            <a:pPr marL="0" indent="0">
              <a:buNone/>
            </a:pPr>
            <a:r>
              <a:rPr lang="fr-FR" dirty="0"/>
              <a:t>                   </a:t>
            </a:r>
          </a:p>
        </p:txBody>
      </p:sp>
      <p:sp>
        <p:nvSpPr>
          <p:cNvPr id="3" name="Titre 2">
            <a:extLst>
              <a:ext uri="{FF2B5EF4-FFF2-40B4-BE49-F238E27FC236}">
                <a16:creationId xmlns:a16="http://schemas.microsoft.com/office/drawing/2014/main" id="{5CFF1899-5DF7-1764-9CCC-538213D61217}"/>
              </a:ext>
            </a:extLst>
          </p:cNvPr>
          <p:cNvSpPr>
            <a:spLocks noGrp="1"/>
          </p:cNvSpPr>
          <p:nvPr>
            <p:ph type="ctrTitle"/>
          </p:nvPr>
        </p:nvSpPr>
        <p:spPr>
          <a:xfrm>
            <a:off x="774169" y="2326122"/>
            <a:ext cx="10407040" cy="554566"/>
          </a:xfrm>
        </p:spPr>
        <p:txBody>
          <a:bodyPr/>
          <a:lstStyle/>
          <a:p>
            <a:r>
              <a:rPr lang="fr-FR" dirty="0"/>
              <a:t>Informations &amp; contact</a:t>
            </a:r>
          </a:p>
        </p:txBody>
      </p:sp>
      <p:pic>
        <p:nvPicPr>
          <p:cNvPr id="4" name="Image 3">
            <a:extLst>
              <a:ext uri="{FF2B5EF4-FFF2-40B4-BE49-F238E27FC236}">
                <a16:creationId xmlns:a16="http://schemas.microsoft.com/office/drawing/2014/main" id="{F8A17C2E-483A-4170-A23E-9576DEC468D6}"/>
              </a:ext>
            </a:extLst>
          </p:cNvPr>
          <p:cNvPicPr>
            <a:picLocks noChangeAspect="1"/>
          </p:cNvPicPr>
          <p:nvPr/>
        </p:nvPicPr>
        <p:blipFill>
          <a:blip r:embed="rId3"/>
          <a:stretch>
            <a:fillRect/>
          </a:stretch>
        </p:blipFill>
        <p:spPr>
          <a:xfrm>
            <a:off x="8084349" y="2081972"/>
            <a:ext cx="1194390" cy="119439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73910974-D233-4C27-8AC4-2646260321AE}"/>
              </a:ext>
            </a:extLst>
          </p:cNvPr>
          <p:cNvPicPr>
            <a:picLocks noChangeAspect="1"/>
          </p:cNvPicPr>
          <p:nvPr/>
        </p:nvPicPr>
        <p:blipFill>
          <a:blip r:embed="rId4"/>
          <a:stretch>
            <a:fillRect/>
          </a:stretch>
        </p:blipFill>
        <p:spPr bwMode="auto">
          <a:xfrm>
            <a:off x="715081" y="537506"/>
            <a:ext cx="3037546" cy="1135118"/>
          </a:xfrm>
          <a:prstGeom prst="rect">
            <a:avLst/>
          </a:prstGeom>
        </p:spPr>
      </p:pic>
      <p:pic>
        <p:nvPicPr>
          <p:cNvPr id="6" name="Image 5">
            <a:extLst>
              <a:ext uri="{FF2B5EF4-FFF2-40B4-BE49-F238E27FC236}">
                <a16:creationId xmlns:a16="http://schemas.microsoft.com/office/drawing/2014/main" id="{1F776C59-61CE-457F-A68E-6CBD304E3C33}"/>
              </a:ext>
            </a:extLst>
          </p:cNvPr>
          <p:cNvPicPr>
            <a:picLocks noChangeAspect="1"/>
          </p:cNvPicPr>
          <p:nvPr/>
        </p:nvPicPr>
        <p:blipFill>
          <a:blip r:embed="rId5"/>
          <a:stretch>
            <a:fillRect/>
          </a:stretch>
        </p:blipFill>
        <p:spPr>
          <a:xfrm>
            <a:off x="7519494" y="4086215"/>
            <a:ext cx="2324100" cy="2324100"/>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DBC245C8-E7E9-404B-ADEB-2E9D50F36B04}"/>
              </a:ext>
            </a:extLst>
          </p:cNvPr>
          <p:cNvPicPr>
            <a:picLocks noChangeAspect="1"/>
          </p:cNvPicPr>
          <p:nvPr/>
        </p:nvPicPr>
        <p:blipFill>
          <a:blip r:embed="rId6"/>
          <a:srcRect t="8412" r="839" b="47358"/>
          <a:stretch>
            <a:fillRect/>
          </a:stretch>
        </p:blipFill>
        <p:spPr>
          <a:xfrm>
            <a:off x="5116423" y="4481453"/>
            <a:ext cx="2044125" cy="1152721"/>
          </a:xfrm>
          <a:prstGeom prst="rect">
            <a:avLst/>
          </a:prstGeom>
        </p:spPr>
      </p:pic>
      <p:sp>
        <p:nvSpPr>
          <p:cNvPr id="8" name="Espace réservé du contenu 1">
            <a:extLst>
              <a:ext uri="{FF2B5EF4-FFF2-40B4-BE49-F238E27FC236}">
                <a16:creationId xmlns:a16="http://schemas.microsoft.com/office/drawing/2014/main" id="{A728AD44-59B6-4959-B9C8-D95D4D0355B5}"/>
              </a:ext>
            </a:extLst>
          </p:cNvPr>
          <p:cNvSpPr txBox="1">
            <a:spLocks/>
          </p:cNvSpPr>
          <p:nvPr/>
        </p:nvSpPr>
        <p:spPr>
          <a:xfrm>
            <a:off x="774169" y="5355926"/>
            <a:ext cx="8596668" cy="70208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fr-FR" sz="2800" b="1" dirty="0"/>
              <a:t>pour ESCAP</a:t>
            </a:r>
          </a:p>
          <a:p>
            <a:pPr marL="0" indent="0">
              <a:buFont typeface="Arial" panose="020B0604020202020204" pitchFamily="34" charset="0"/>
              <a:buNone/>
            </a:pPr>
            <a:r>
              <a:rPr lang="fr-FR" dirty="0"/>
              <a:t>                              </a:t>
            </a:r>
          </a:p>
          <a:p>
            <a:pPr marL="0" indent="0">
              <a:buFont typeface="Arial" panose="020B0604020202020204" pitchFamily="34" charset="0"/>
              <a:buNone/>
            </a:pPr>
            <a:r>
              <a:rPr lang="fr-FR" dirty="0"/>
              <a:t>                   </a:t>
            </a:r>
          </a:p>
        </p:txBody>
      </p:sp>
    </p:spTree>
    <p:extLst>
      <p:ext uri="{BB962C8B-B14F-4D97-AF65-F5344CB8AC3E}">
        <p14:creationId xmlns:p14="http://schemas.microsoft.com/office/powerpoint/2010/main" val="241845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CC100F9-D736-BF33-F8E0-C75080989004}"/>
              </a:ext>
            </a:extLst>
          </p:cNvPr>
          <p:cNvSpPr>
            <a:spLocks noGrp="1"/>
          </p:cNvSpPr>
          <p:nvPr>
            <p:ph idx="1"/>
          </p:nvPr>
        </p:nvSpPr>
        <p:spPr/>
        <p:txBody>
          <a:bodyPr/>
          <a:lstStyle/>
          <a:p>
            <a:endParaRPr lang="fr-FR" dirty="0"/>
          </a:p>
          <a:p>
            <a:r>
              <a:rPr lang="fr-FR" dirty="0"/>
              <a:t>Assurance maladie : </a:t>
            </a:r>
            <a:r>
              <a:rPr lang="fr-FR" u="sng" dirty="0">
                <a:hlinkClick r:id="rId2"/>
              </a:rPr>
              <a:t>ROC-REGION-NA@assurance-maladie.fr</a:t>
            </a:r>
            <a:r>
              <a:rPr lang="fr-FR" dirty="0"/>
              <a:t> </a:t>
            </a:r>
          </a:p>
          <a:p>
            <a:r>
              <a:rPr lang="fr-FR" dirty="0"/>
              <a:t>UNPS : </a:t>
            </a:r>
            <a:r>
              <a:rPr lang="fr-FR" dirty="0">
                <a:hlinkClick r:id="rId3"/>
              </a:rPr>
              <a:t>unps@unps-sante.org</a:t>
            </a:r>
            <a:endParaRPr lang="fr-FR" dirty="0"/>
          </a:p>
          <a:p>
            <a:r>
              <a:rPr lang="fr-FR" dirty="0"/>
              <a:t>ARS : </a:t>
            </a:r>
            <a:r>
              <a:rPr lang="fr-FR" dirty="0">
                <a:hlinkClick r:id="rId4"/>
              </a:rPr>
              <a:t>ars-na-numerique-en-sante@ars.sante.fr</a:t>
            </a:r>
            <a:r>
              <a:rPr lang="fr-FR" dirty="0"/>
              <a:t> </a:t>
            </a:r>
          </a:p>
        </p:txBody>
      </p:sp>
      <p:sp>
        <p:nvSpPr>
          <p:cNvPr id="3" name="Titre 2">
            <a:extLst>
              <a:ext uri="{FF2B5EF4-FFF2-40B4-BE49-F238E27FC236}">
                <a16:creationId xmlns:a16="http://schemas.microsoft.com/office/drawing/2014/main" id="{5CFF1899-5DF7-1764-9CCC-538213D61217}"/>
              </a:ext>
            </a:extLst>
          </p:cNvPr>
          <p:cNvSpPr>
            <a:spLocks noGrp="1"/>
          </p:cNvSpPr>
          <p:nvPr>
            <p:ph type="ctrTitle"/>
          </p:nvPr>
        </p:nvSpPr>
        <p:spPr/>
        <p:txBody>
          <a:bodyPr/>
          <a:lstStyle/>
          <a:p>
            <a:r>
              <a:rPr lang="fr-FR" dirty="0"/>
              <a:t>VOS CONTACTS EN REGION</a:t>
            </a:r>
          </a:p>
        </p:txBody>
      </p:sp>
    </p:spTree>
    <p:extLst>
      <p:ext uri="{BB962C8B-B14F-4D97-AF65-F5344CB8AC3E}">
        <p14:creationId xmlns:p14="http://schemas.microsoft.com/office/powerpoint/2010/main" val="260052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B8903B-4677-BE4C-7299-E4213C27AFC2}"/>
              </a:ext>
            </a:extLst>
          </p:cNvPr>
          <p:cNvSpPr>
            <a:spLocks noGrp="1"/>
          </p:cNvSpPr>
          <p:nvPr>
            <p:ph idx="1"/>
          </p:nvPr>
        </p:nvSpPr>
        <p:spPr>
          <a:xfrm>
            <a:off x="677334" y="2128252"/>
            <a:ext cx="8997608" cy="3880773"/>
          </a:xfrm>
        </p:spPr>
        <p:txBody>
          <a:bodyPr/>
          <a:lstStyle/>
          <a:p>
            <a:pPr algn="just"/>
            <a:r>
              <a:rPr lang="fr-FR" sz="2000" dirty="0">
                <a:latin typeface="Raleway Medium" pitchFamily="2" charset="0"/>
              </a:rPr>
              <a:t>L’ACIP signé le 10 octobre 2018 et publié au JO le 7 avril 2019 fixe le </a:t>
            </a:r>
            <a:r>
              <a:rPr lang="fr-FR" sz="2000" b="1" dirty="0">
                <a:latin typeface="Raleway Medium" pitchFamily="2" charset="0"/>
              </a:rPr>
              <a:t>cadre socle applicable à l’ensemble des conventions mono professionnelles et aux ACI </a:t>
            </a:r>
            <a:r>
              <a:rPr lang="fr-FR" sz="2000" dirty="0">
                <a:latin typeface="Raleway Medium" pitchFamily="2" charset="0"/>
              </a:rPr>
              <a:t>signés entre représentants des professionnels de santé et l’Assurance maladie</a:t>
            </a:r>
          </a:p>
          <a:p>
            <a:endParaRPr lang="fr-FR" dirty="0"/>
          </a:p>
        </p:txBody>
      </p:sp>
      <p:sp>
        <p:nvSpPr>
          <p:cNvPr id="3" name="Titre 2">
            <a:extLst>
              <a:ext uri="{FF2B5EF4-FFF2-40B4-BE49-F238E27FC236}">
                <a16:creationId xmlns:a16="http://schemas.microsoft.com/office/drawing/2014/main" id="{856FB866-535E-5BA6-D9B1-631A36519844}"/>
              </a:ext>
            </a:extLst>
          </p:cNvPr>
          <p:cNvSpPr>
            <a:spLocks noGrp="1"/>
          </p:cNvSpPr>
          <p:nvPr>
            <p:ph type="ctrTitle"/>
          </p:nvPr>
        </p:nvSpPr>
        <p:spPr/>
        <p:txBody>
          <a:bodyPr/>
          <a:lstStyle/>
          <a:p>
            <a:pPr algn="ctr"/>
            <a:r>
              <a:rPr lang="fr-FR" altLang="fr-FR" dirty="0"/>
              <a:t>CONTEXTE CONVENTIONNEL</a:t>
            </a:r>
            <a:endParaRPr lang="fr-FR" dirty="0"/>
          </a:p>
        </p:txBody>
      </p:sp>
      <p:sp>
        <p:nvSpPr>
          <p:cNvPr id="4" name="Rectangle : coins arrondis 3">
            <a:extLst>
              <a:ext uri="{FF2B5EF4-FFF2-40B4-BE49-F238E27FC236}">
                <a16:creationId xmlns:a16="http://schemas.microsoft.com/office/drawing/2014/main" id="{777FA474-FB66-1C07-9F84-27FA4891D398}"/>
              </a:ext>
            </a:extLst>
          </p:cNvPr>
          <p:cNvSpPr/>
          <p:nvPr/>
        </p:nvSpPr>
        <p:spPr>
          <a:xfrm>
            <a:off x="2917998" y="4068639"/>
            <a:ext cx="4679004" cy="207199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tx1"/>
                </a:solidFill>
                <a:latin typeface="Raleway Medium" pitchFamily="2" charset="0"/>
              </a:rPr>
              <a:t>1</a:t>
            </a:r>
            <a:r>
              <a:rPr lang="fr-FR" sz="2800" b="1" baseline="30000" dirty="0">
                <a:solidFill>
                  <a:schemeClr val="tx1"/>
                </a:solidFill>
                <a:latin typeface="Raleway Medium" pitchFamily="2" charset="0"/>
              </a:rPr>
              <a:t>ère</a:t>
            </a:r>
            <a:r>
              <a:rPr lang="fr-FR" sz="2800" b="1" dirty="0">
                <a:solidFill>
                  <a:schemeClr val="tx1"/>
                </a:solidFill>
                <a:latin typeface="Raleway Medium" pitchFamily="2" charset="0"/>
              </a:rPr>
              <a:t> priorité de l’ACIP </a:t>
            </a:r>
          </a:p>
          <a:p>
            <a:pPr algn="ctr">
              <a:defRPr/>
            </a:pPr>
            <a:endParaRPr lang="fr-FR" sz="2400" b="1" dirty="0">
              <a:latin typeface="Raleway Medium" pitchFamily="2" charset="0"/>
            </a:endParaRPr>
          </a:p>
          <a:p>
            <a:pPr algn="ctr">
              <a:defRPr/>
            </a:pPr>
            <a:r>
              <a:rPr lang="fr-FR" sz="2400" b="1" dirty="0">
                <a:latin typeface="Raleway Medium" pitchFamily="2" charset="0"/>
              </a:rPr>
              <a:t>Généraliser l’exercice coordonné </a:t>
            </a:r>
            <a:r>
              <a:rPr lang="fr-FR" sz="2400" dirty="0">
                <a:latin typeface="Raleway Medium" pitchFamily="2" charset="0"/>
              </a:rPr>
              <a:t>(article 3)</a:t>
            </a:r>
          </a:p>
        </p:txBody>
      </p:sp>
    </p:spTree>
    <p:extLst>
      <p:ext uri="{BB962C8B-B14F-4D97-AF65-F5344CB8AC3E}">
        <p14:creationId xmlns:p14="http://schemas.microsoft.com/office/powerpoint/2010/main" val="334273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2BFDD3E-C0C6-7F80-5E4A-12213184BA73}"/>
              </a:ext>
            </a:extLst>
          </p:cNvPr>
          <p:cNvSpPr>
            <a:spLocks noGrp="1"/>
          </p:cNvSpPr>
          <p:nvPr>
            <p:ph idx="1"/>
          </p:nvPr>
        </p:nvSpPr>
        <p:spPr/>
        <p:txBody>
          <a:bodyPr/>
          <a:lstStyle/>
          <a:p>
            <a:pPr marL="0" indent="0" algn="just">
              <a:buNone/>
              <a:defRPr/>
            </a:pPr>
            <a:r>
              <a:rPr lang="fr-FR" sz="2000" dirty="0">
                <a:latin typeface="Raleway Medium" pitchFamily="2" charset="0"/>
              </a:rPr>
              <a:t>L’avenant n° 1 à l’ACIP signé le 20 juin 2024 entre l’UNPS et l’UNOCAM met en place :</a:t>
            </a:r>
          </a:p>
          <a:p>
            <a:pPr algn="just">
              <a:buFont typeface="Wingdings" panose="05000000000000000000" pitchFamily="2" charset="2"/>
              <a:buChar char="Ø"/>
              <a:defRPr/>
            </a:pPr>
            <a:r>
              <a:rPr lang="fr-FR" sz="2000" b="1" dirty="0">
                <a:latin typeface="Raleway Medium" pitchFamily="2" charset="0"/>
              </a:rPr>
              <a:t>une expérimentation nationale relative aux ESCAP : 3 ans à compter du </a:t>
            </a:r>
            <a:r>
              <a:rPr lang="fr-FR" sz="2000" b="1">
                <a:latin typeface="Raleway Medium" pitchFamily="2" charset="0"/>
              </a:rPr>
              <a:t>23 mars 2025</a:t>
            </a:r>
            <a:endParaRPr lang="fr-FR" sz="2000" b="1" dirty="0">
              <a:latin typeface="Raleway Medium" pitchFamily="2" charset="0"/>
            </a:endParaRPr>
          </a:p>
        </p:txBody>
      </p:sp>
      <p:sp>
        <p:nvSpPr>
          <p:cNvPr id="3" name="Titre 2">
            <a:extLst>
              <a:ext uri="{FF2B5EF4-FFF2-40B4-BE49-F238E27FC236}">
                <a16:creationId xmlns:a16="http://schemas.microsoft.com/office/drawing/2014/main" id="{EF1228FE-A874-8F83-2350-63A98B0F0E8F}"/>
              </a:ext>
            </a:extLst>
          </p:cNvPr>
          <p:cNvSpPr>
            <a:spLocks noGrp="1"/>
          </p:cNvSpPr>
          <p:nvPr>
            <p:ph type="ctrTitle"/>
          </p:nvPr>
        </p:nvSpPr>
        <p:spPr/>
        <p:txBody>
          <a:bodyPr/>
          <a:lstStyle/>
          <a:p>
            <a:pPr algn="ctr"/>
            <a:r>
              <a:rPr lang="fr-FR" dirty="0"/>
              <a:t>CONTEXTE CONVENTIONNEL</a:t>
            </a:r>
          </a:p>
        </p:txBody>
      </p:sp>
    </p:spTree>
    <p:extLst>
      <p:ext uri="{BB962C8B-B14F-4D97-AF65-F5344CB8AC3E}">
        <p14:creationId xmlns:p14="http://schemas.microsoft.com/office/powerpoint/2010/main" val="239368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8FCA9BF-18A2-AA5F-0203-897B16B556AD}"/>
              </a:ext>
            </a:extLst>
          </p:cNvPr>
          <p:cNvSpPr>
            <a:spLocks noGrp="1"/>
          </p:cNvSpPr>
          <p:nvPr>
            <p:ph idx="1"/>
          </p:nvPr>
        </p:nvSpPr>
        <p:spPr>
          <a:xfrm>
            <a:off x="677334" y="1563624"/>
            <a:ext cx="8596668" cy="4755021"/>
          </a:xfrm>
        </p:spPr>
        <p:txBody>
          <a:bodyPr/>
          <a:lstStyle/>
          <a:p>
            <a:pPr marL="0" indent="0" algn="just">
              <a:buNone/>
            </a:pPr>
            <a:r>
              <a:rPr lang="fr-FR" sz="2000" dirty="0">
                <a:solidFill>
                  <a:srgbClr val="002060"/>
                </a:solidFill>
                <a:latin typeface="Raleway Medium" pitchFamily="2" charset="0"/>
                <a:ea typeface="Calibri" panose="020F0502020204030204" pitchFamily="34" charset="0"/>
                <a:cs typeface="Calibri" panose="020F0502020204030204" pitchFamily="34" charset="0"/>
              </a:rPr>
              <a:t>L’ESCAP : nouvelle forme de coordination entre professionnels de santé : </a:t>
            </a: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centrée sur le patient et accessible à </a:t>
            </a:r>
            <a:r>
              <a:rPr lang="fr-FR" sz="2000" b="1" dirty="0">
                <a:solidFill>
                  <a:srgbClr val="002060"/>
                </a:solidFill>
                <a:latin typeface="Raleway Medium" pitchFamily="2" charset="0"/>
                <a:ea typeface="Calibri" panose="020F0502020204030204" pitchFamily="34" charset="0"/>
                <a:cs typeface="Calibri" panose="020F0502020204030204" pitchFamily="34" charset="0"/>
              </a:rPr>
              <a:t>tous</a:t>
            </a:r>
            <a:r>
              <a:rPr lang="fr-FR" sz="2000" dirty="0">
                <a:solidFill>
                  <a:srgbClr val="002060"/>
                </a:solidFill>
                <a:latin typeface="Raleway Medium" pitchFamily="2" charset="0"/>
                <a:ea typeface="Calibri" panose="020F0502020204030204" pitchFamily="34" charset="0"/>
                <a:cs typeface="Calibri" panose="020F0502020204030204" pitchFamily="34" charset="0"/>
              </a:rPr>
              <a:t> les professionnels de santé</a:t>
            </a:r>
            <a:r>
              <a:rPr lang="fr-FR" dirty="0">
                <a:solidFill>
                  <a:srgbClr val="002060"/>
                </a:solidFill>
                <a:latin typeface="Raleway Medium" pitchFamily="2" charset="0"/>
                <a:ea typeface="Calibri" panose="020F0502020204030204" pitchFamily="34" charset="0"/>
                <a:cs typeface="Calibri" panose="020F0502020204030204" pitchFamily="34" charset="0"/>
              </a:rPr>
              <a:t> (PS)</a:t>
            </a:r>
            <a:endParaRPr lang="fr-FR" sz="2000" dirty="0">
              <a:solidFill>
                <a:srgbClr val="002060"/>
              </a:solidFill>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dirty="0">
                <a:solidFill>
                  <a:srgbClr val="002060"/>
                </a:solidFill>
                <a:latin typeface="Raleway Medium" pitchFamily="2" charset="0"/>
                <a:ea typeface="Calibri" panose="020F0502020204030204" pitchFamily="34" charset="0"/>
                <a:cs typeface="Calibri" panose="020F0502020204030204" pitchFamily="34" charset="0"/>
              </a:rPr>
              <a:t>q</a:t>
            </a:r>
            <a:r>
              <a:rPr lang="fr-FR" sz="2000" dirty="0">
                <a:solidFill>
                  <a:srgbClr val="002060"/>
                </a:solidFill>
                <a:latin typeface="Raleway Medium" pitchFamily="2" charset="0"/>
                <a:ea typeface="Calibri" panose="020F0502020204030204" pitchFamily="34" charset="0"/>
                <a:cs typeface="Calibri" panose="020F0502020204030204" pitchFamily="34" charset="0"/>
              </a:rPr>
              <a:t>ui s’appuie sur une grille d’inclusion complétée par un professionnel de santé</a:t>
            </a:r>
          </a:p>
          <a:p>
            <a:pPr algn="just">
              <a:buFont typeface="Wingdings" panose="05000000000000000000" pitchFamily="2" charset="2"/>
              <a:buChar char="Ø"/>
            </a:pPr>
            <a:r>
              <a:rPr lang="fr-FR" sz="2000" dirty="0">
                <a:solidFill>
                  <a:srgbClr val="002060"/>
                </a:solidFill>
                <a:latin typeface="Raleway Medium" pitchFamily="2" charset="0"/>
                <a:ea typeface="Calibri" panose="020F0502020204030204" pitchFamily="34" charset="0"/>
                <a:cs typeface="Calibri" panose="020F0502020204030204" pitchFamily="34" charset="0"/>
              </a:rPr>
              <a:t> </a:t>
            </a:r>
            <a:r>
              <a:rPr lang="fr-FR" dirty="0">
                <a:solidFill>
                  <a:srgbClr val="002060"/>
                </a:solidFill>
                <a:latin typeface="Raleway Medium" pitchFamily="2" charset="0"/>
                <a:ea typeface="Calibri" panose="020F0502020204030204" pitchFamily="34" charset="0"/>
                <a:cs typeface="Calibri" panose="020F0502020204030204" pitchFamily="34" charset="0"/>
              </a:rPr>
              <a:t>le PS</a:t>
            </a:r>
            <a:r>
              <a:rPr lang="fr-FR" sz="2000" dirty="0">
                <a:solidFill>
                  <a:srgbClr val="002060"/>
                </a:solidFill>
                <a:latin typeface="Raleway Medium" pitchFamily="2" charset="0"/>
                <a:ea typeface="Calibri" panose="020F0502020204030204" pitchFamily="34" charset="0"/>
                <a:cs typeface="Calibri" panose="020F0502020204030204" pitchFamily="34" charset="0"/>
              </a:rPr>
              <a:t> </a:t>
            </a:r>
            <a:r>
              <a:rPr lang="fr-FR" sz="2000" dirty="0" err="1">
                <a:solidFill>
                  <a:srgbClr val="002060"/>
                </a:solidFill>
                <a:latin typeface="Raleway Medium" pitchFamily="2" charset="0"/>
                <a:ea typeface="Calibri" panose="020F0502020204030204" pitchFamily="34" charset="0"/>
                <a:cs typeface="Calibri" panose="020F0502020204030204" pitchFamily="34" charset="0"/>
              </a:rPr>
              <a:t>objectivise</a:t>
            </a:r>
            <a:r>
              <a:rPr lang="fr-FR" sz="2000" dirty="0">
                <a:solidFill>
                  <a:srgbClr val="002060"/>
                </a:solidFill>
                <a:latin typeface="Raleway Medium" pitchFamily="2" charset="0"/>
                <a:ea typeface="Calibri" panose="020F0502020204030204" pitchFamily="34" charset="0"/>
                <a:cs typeface="Calibri" panose="020F0502020204030204" pitchFamily="34" charset="0"/>
              </a:rPr>
              <a:t> les besoins de prise en charge coordonnée du patient</a:t>
            </a:r>
          </a:p>
          <a:p>
            <a:pPr marL="0" indent="0" algn="just">
              <a:buNone/>
            </a:pPr>
            <a:endParaRPr lang="fr-FR" dirty="0">
              <a:solidFill>
                <a:srgbClr val="002060"/>
              </a:solidFill>
              <a:latin typeface="Raleway Medium" pitchFamily="2" charset="0"/>
              <a:ea typeface="Calibri" panose="020F0502020204030204" pitchFamily="34" charset="0"/>
              <a:cs typeface="Calibri" panose="020F0502020204030204" pitchFamily="34" charset="0"/>
            </a:endParaRPr>
          </a:p>
          <a:p>
            <a:pPr marL="0" indent="0" algn="just">
              <a:buNone/>
            </a:pPr>
            <a:r>
              <a:rPr lang="fr-FR" dirty="0">
                <a:solidFill>
                  <a:srgbClr val="002060"/>
                </a:solidFill>
                <a:latin typeface="Raleway Medium" pitchFamily="2" charset="0"/>
                <a:ea typeface="Calibri" panose="020F0502020204030204" pitchFamily="34" charset="0"/>
                <a:cs typeface="Calibri" panose="020F0502020204030204" pitchFamily="34" charset="0"/>
              </a:rPr>
              <a:t>L’ESCAP n’est pas concurrente des autres dispositifs ou structures de coordination</a:t>
            </a:r>
          </a:p>
          <a:p>
            <a:pPr marL="0" indent="0" algn="just">
              <a:buNone/>
            </a:pPr>
            <a:r>
              <a:rPr lang="fr-FR" dirty="0">
                <a:solidFill>
                  <a:srgbClr val="002060"/>
                </a:solidFill>
                <a:latin typeface="Raleway Medium" pitchFamily="2" charset="0"/>
                <a:ea typeface="Calibri" panose="020F0502020204030204" pitchFamily="34" charset="0"/>
                <a:cs typeface="Calibri" panose="020F0502020204030204" pitchFamily="34" charset="0"/>
              </a:rPr>
              <a:t>ESCAP = une première marche pour inciter les professionnels de santé à l’exercice coordonné</a:t>
            </a:r>
          </a:p>
          <a:p>
            <a:endParaRPr lang="fr-FR" dirty="0"/>
          </a:p>
        </p:txBody>
      </p:sp>
      <p:sp>
        <p:nvSpPr>
          <p:cNvPr id="3" name="Titre 2">
            <a:extLst>
              <a:ext uri="{FF2B5EF4-FFF2-40B4-BE49-F238E27FC236}">
                <a16:creationId xmlns:a16="http://schemas.microsoft.com/office/drawing/2014/main" id="{9F01054E-71B4-0C5E-C45F-9A0FEBB44A42}"/>
              </a:ext>
            </a:extLst>
          </p:cNvPr>
          <p:cNvSpPr>
            <a:spLocks noGrp="1"/>
          </p:cNvSpPr>
          <p:nvPr>
            <p:ph type="ctrTitle"/>
          </p:nvPr>
        </p:nvSpPr>
        <p:spPr>
          <a:xfrm>
            <a:off x="1109441" y="539355"/>
            <a:ext cx="10407040" cy="554566"/>
          </a:xfrm>
        </p:spPr>
        <p:txBody>
          <a:bodyPr/>
          <a:lstStyle/>
          <a:p>
            <a:pPr algn="ctr"/>
            <a:r>
              <a:rPr lang="fr-FR" dirty="0"/>
              <a:t>ESCAP - Définition </a:t>
            </a:r>
          </a:p>
        </p:txBody>
      </p:sp>
    </p:spTree>
    <p:extLst>
      <p:ext uri="{BB962C8B-B14F-4D97-AF65-F5344CB8AC3E}">
        <p14:creationId xmlns:p14="http://schemas.microsoft.com/office/powerpoint/2010/main" val="305701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EED44F-8456-794B-A025-59873FF292B1}"/>
              </a:ext>
            </a:extLst>
          </p:cNvPr>
          <p:cNvSpPr>
            <a:spLocks noGrp="1"/>
          </p:cNvSpPr>
          <p:nvPr>
            <p:ph idx="1"/>
          </p:nvPr>
        </p:nvSpPr>
        <p:spPr>
          <a:xfrm>
            <a:off x="677334" y="1572768"/>
            <a:ext cx="5227077" cy="5027537"/>
          </a:xfrm>
        </p:spPr>
        <p:txBody>
          <a:bodyPr/>
          <a:lstStyle/>
          <a:p>
            <a:pPr algn="just">
              <a:buClr>
                <a:srgbClr val="F294B8"/>
              </a:buClr>
            </a:pPr>
            <a:r>
              <a:rPr lang="fr-FR" dirty="0">
                <a:latin typeface="Raleway" panose="020B0503030101060003" pitchFamily="34" charset="77"/>
              </a:rPr>
              <a:t>améliorer l’accès aux soins pour tous, notamment dans les zones </a:t>
            </a:r>
            <a:r>
              <a:rPr lang="fr-FR" u="sng" dirty="0">
                <a:latin typeface="Raleway" panose="020B0503030101060003" pitchFamily="34" charset="77"/>
              </a:rPr>
              <a:t>sous-dotées </a:t>
            </a:r>
          </a:p>
          <a:p>
            <a:pPr algn="just">
              <a:buClr>
                <a:srgbClr val="F294B8"/>
              </a:buClr>
            </a:pPr>
            <a:r>
              <a:rPr lang="fr-FR" dirty="0">
                <a:latin typeface="Raleway" panose="020B0503030101060003" pitchFamily="34" charset="77"/>
              </a:rPr>
              <a:t>améliorer la prise en charge des patients de soins complexes </a:t>
            </a:r>
          </a:p>
          <a:p>
            <a:pPr algn="just">
              <a:buClr>
                <a:srgbClr val="F294B8"/>
              </a:buClr>
            </a:pPr>
            <a:r>
              <a:rPr lang="fr-FR" dirty="0">
                <a:latin typeface="Raleway" panose="020B0503030101060003" pitchFamily="34" charset="77"/>
              </a:rPr>
              <a:t>favoriser la coordination de proximité des PS</a:t>
            </a:r>
          </a:p>
          <a:p>
            <a:pPr algn="just">
              <a:buClr>
                <a:srgbClr val="F294B8"/>
              </a:buClr>
            </a:pPr>
            <a:r>
              <a:rPr lang="fr-FR" dirty="0">
                <a:latin typeface="Raleway" panose="020B0503030101060003" pitchFamily="34" charset="77"/>
              </a:rPr>
              <a:t>renforcer la qualité des soins</a:t>
            </a:r>
          </a:p>
          <a:p>
            <a:pPr algn="just">
              <a:buClr>
                <a:srgbClr val="F294B8"/>
              </a:buClr>
            </a:pPr>
            <a:r>
              <a:rPr lang="fr-FR" dirty="0">
                <a:latin typeface="Raleway" panose="020B0503030101060003" pitchFamily="34" charset="77"/>
              </a:rPr>
              <a:t>renforcer la prévention </a:t>
            </a:r>
          </a:p>
          <a:p>
            <a:pPr algn="just">
              <a:buClr>
                <a:srgbClr val="F294B8"/>
              </a:buClr>
            </a:pPr>
            <a:r>
              <a:rPr lang="fr-FR" dirty="0">
                <a:latin typeface="Raleway" panose="020B0503030101060003" pitchFamily="34" charset="77"/>
              </a:rPr>
              <a:t>éviter les passages aux urgences et les hospitalisations inutiles et les </a:t>
            </a:r>
            <a:r>
              <a:rPr lang="fr-FR" dirty="0" err="1">
                <a:latin typeface="Raleway" panose="020B0503030101060003" pitchFamily="34" charset="77"/>
              </a:rPr>
              <a:t>réhospitalisations</a:t>
            </a:r>
            <a:endParaRPr lang="fr-FR" dirty="0">
              <a:latin typeface="Raleway" panose="020B0503030101060003" pitchFamily="34" charset="77"/>
            </a:endParaRPr>
          </a:p>
        </p:txBody>
      </p:sp>
      <p:sp>
        <p:nvSpPr>
          <p:cNvPr id="3" name="Titre 2">
            <a:extLst>
              <a:ext uri="{FF2B5EF4-FFF2-40B4-BE49-F238E27FC236}">
                <a16:creationId xmlns:a16="http://schemas.microsoft.com/office/drawing/2014/main" id="{176F8435-6A4E-A241-909D-095EDC16345F}"/>
              </a:ext>
            </a:extLst>
          </p:cNvPr>
          <p:cNvSpPr>
            <a:spLocks noGrp="1"/>
          </p:cNvSpPr>
          <p:nvPr>
            <p:ph type="ctrTitle"/>
          </p:nvPr>
        </p:nvSpPr>
        <p:spPr/>
        <p:txBody>
          <a:bodyPr/>
          <a:lstStyle/>
          <a:p>
            <a:pPr algn="ctr"/>
            <a:r>
              <a:rPr lang="fr-FR" dirty="0"/>
              <a:t>ESCAP - OBJECTIFS</a:t>
            </a:r>
          </a:p>
        </p:txBody>
      </p:sp>
      <p:sp>
        <p:nvSpPr>
          <p:cNvPr id="4" name="Espace réservé du contenu 1">
            <a:extLst>
              <a:ext uri="{FF2B5EF4-FFF2-40B4-BE49-F238E27FC236}">
                <a16:creationId xmlns:a16="http://schemas.microsoft.com/office/drawing/2014/main" id="{9EAE87A3-A05B-E642-B25B-6BBBFB622CBA}"/>
              </a:ext>
            </a:extLst>
          </p:cNvPr>
          <p:cNvSpPr txBox="1">
            <a:spLocks/>
          </p:cNvSpPr>
          <p:nvPr/>
        </p:nvSpPr>
        <p:spPr>
          <a:xfrm>
            <a:off x="6042711" y="1572769"/>
            <a:ext cx="4701490" cy="4468594"/>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F294B8"/>
              </a:buClr>
            </a:pPr>
            <a:r>
              <a:rPr lang="fr-FR" dirty="0">
                <a:latin typeface="Raleway" panose="020B0503030101060003" pitchFamily="34" charset="77"/>
              </a:rPr>
              <a:t>favoriser le virage domiciliaire et fluidifier le lien entre la ville et l’hôpital</a:t>
            </a:r>
          </a:p>
          <a:p>
            <a:pPr algn="just">
              <a:buClr>
                <a:srgbClr val="F294B8"/>
              </a:buClr>
            </a:pPr>
            <a:r>
              <a:rPr lang="fr-FR" dirty="0">
                <a:latin typeface="Raleway" panose="020B0503030101060003" pitchFamily="34" charset="77"/>
              </a:rPr>
              <a:t>renforcer la coordination entre les différents acteurs de terrain (professionnels de santé libéraux, HAD, secteur médico-social, établissements de santé, aides à domicile)</a:t>
            </a:r>
          </a:p>
        </p:txBody>
      </p:sp>
    </p:spTree>
    <p:extLst>
      <p:ext uri="{BB962C8B-B14F-4D97-AF65-F5344CB8AC3E}">
        <p14:creationId xmlns:p14="http://schemas.microsoft.com/office/powerpoint/2010/main" val="180370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7CA657-FD9E-E357-2DFF-C18A7FAC5CEB}"/>
              </a:ext>
            </a:extLst>
          </p:cNvPr>
          <p:cNvSpPr>
            <a:spLocks noGrp="1"/>
          </p:cNvSpPr>
          <p:nvPr>
            <p:ph idx="1"/>
          </p:nvPr>
        </p:nvSpPr>
        <p:spPr>
          <a:xfrm>
            <a:off x="677334" y="1678809"/>
            <a:ext cx="8596668" cy="4854995"/>
          </a:xfrm>
        </p:spPr>
        <p:txBody>
          <a:bodyPr/>
          <a:lstStyle/>
          <a:p>
            <a:pPr algn="just">
              <a:defRPr/>
            </a:pPr>
            <a:r>
              <a:rPr lang="fr-FR" sz="2000" dirty="0">
                <a:latin typeface="Raleway" pitchFamily="2" charset="0"/>
              </a:rPr>
              <a:t>Souples, aucune contrainte administrative </a:t>
            </a:r>
          </a:p>
          <a:p>
            <a:pPr algn="just">
              <a:defRPr/>
            </a:pPr>
            <a:r>
              <a:rPr lang="fr-FR" sz="2000" dirty="0">
                <a:latin typeface="Raleway" pitchFamily="2" charset="0"/>
              </a:rPr>
              <a:t>Les ESCAP évoluent selon l’état du patient </a:t>
            </a:r>
          </a:p>
          <a:p>
            <a:pPr algn="just">
              <a:defRPr/>
            </a:pPr>
            <a:r>
              <a:rPr lang="fr-FR" sz="2000" dirty="0">
                <a:latin typeface="Raleway" pitchFamily="2" charset="0"/>
              </a:rPr>
              <a:t>La coordination est organisée </a:t>
            </a:r>
            <a:r>
              <a:rPr lang="fr-FR" sz="2000" b="1" dirty="0">
                <a:latin typeface="Raleway" pitchFamily="2" charset="0"/>
              </a:rPr>
              <a:t>avec le patient</a:t>
            </a:r>
          </a:p>
          <a:p>
            <a:pPr algn="just">
              <a:defRPr/>
            </a:pPr>
            <a:r>
              <a:rPr lang="fr-FR" sz="2000" dirty="0">
                <a:latin typeface="Raleway" pitchFamily="2" charset="0"/>
              </a:rPr>
              <a:t>Elles intègrent le PS nécessaire </a:t>
            </a:r>
            <a:r>
              <a:rPr lang="fr-FR" sz="2000" b="1" dirty="0">
                <a:latin typeface="Raleway" pitchFamily="2" charset="0"/>
              </a:rPr>
              <a:t>au bon moment</a:t>
            </a:r>
          </a:p>
          <a:p>
            <a:pPr algn="just">
              <a:defRPr/>
            </a:pPr>
            <a:r>
              <a:rPr lang="fr-FR" sz="2000" dirty="0">
                <a:latin typeface="Raleway" pitchFamily="2" charset="0"/>
              </a:rPr>
              <a:t>Les membres de l’ESCAP définissent avec le patient un ensemble d’actions individualisées agiles et évolutives et précisent le rôle de chaque PS, sans protocole</a:t>
            </a:r>
          </a:p>
          <a:p>
            <a:pPr algn="just">
              <a:defRPr/>
            </a:pPr>
            <a:r>
              <a:rPr lang="fr-FR" sz="2000" b="1" dirty="0">
                <a:latin typeface="Raleway" pitchFamily="2" charset="0"/>
              </a:rPr>
              <a:t>Grille d’éligibilité </a:t>
            </a:r>
            <a:r>
              <a:rPr lang="fr-FR" sz="2000" dirty="0">
                <a:latin typeface="Raleway" pitchFamily="2" charset="0"/>
              </a:rPr>
              <a:t>complétée par tout PS intervenant après du patient</a:t>
            </a:r>
          </a:p>
          <a:p>
            <a:pPr algn="just">
              <a:defRPr/>
            </a:pPr>
            <a:r>
              <a:rPr lang="fr-FR" sz="2000" b="1" dirty="0">
                <a:latin typeface="Raleway" pitchFamily="2" charset="0"/>
              </a:rPr>
              <a:t>Téléchargement</a:t>
            </a:r>
            <a:r>
              <a:rPr lang="fr-FR" sz="2000" dirty="0">
                <a:latin typeface="Raleway" pitchFamily="2" charset="0"/>
              </a:rPr>
              <a:t> d’une application numérique par les PS membres de l’ESCAP </a:t>
            </a:r>
          </a:p>
          <a:p>
            <a:pPr algn="just">
              <a:defRPr/>
            </a:pPr>
            <a:r>
              <a:rPr lang="fr-FR" sz="2000" dirty="0">
                <a:latin typeface="Raleway" pitchFamily="2" charset="0"/>
              </a:rPr>
              <a:t>S’appuie sur les solutions numériques </a:t>
            </a:r>
            <a:r>
              <a:rPr lang="fr-FR" sz="2000" b="1" dirty="0">
                <a:latin typeface="Raleway" pitchFamily="2" charset="0"/>
              </a:rPr>
              <a:t>existantes</a:t>
            </a:r>
          </a:p>
        </p:txBody>
      </p:sp>
      <p:sp>
        <p:nvSpPr>
          <p:cNvPr id="3" name="Titre 2">
            <a:extLst>
              <a:ext uri="{FF2B5EF4-FFF2-40B4-BE49-F238E27FC236}">
                <a16:creationId xmlns:a16="http://schemas.microsoft.com/office/drawing/2014/main" id="{1E482790-F003-F200-6C18-CB2D621B30AE}"/>
              </a:ext>
            </a:extLst>
          </p:cNvPr>
          <p:cNvSpPr>
            <a:spLocks noGrp="1"/>
          </p:cNvSpPr>
          <p:nvPr>
            <p:ph type="ctrTitle"/>
          </p:nvPr>
        </p:nvSpPr>
        <p:spPr/>
        <p:txBody>
          <a:bodyPr/>
          <a:lstStyle/>
          <a:p>
            <a:pPr algn="ctr"/>
            <a:r>
              <a:rPr lang="fr-FR" altLang="fr-FR" dirty="0"/>
              <a:t>ESCAP – </a:t>
            </a:r>
            <a:r>
              <a:rPr lang="fr-FR" altLang="fr-FR" b="1" dirty="0"/>
              <a:t>PRINCIPES</a:t>
            </a:r>
            <a:endParaRPr lang="fr-FR" dirty="0"/>
          </a:p>
        </p:txBody>
      </p:sp>
    </p:spTree>
    <p:extLst>
      <p:ext uri="{BB962C8B-B14F-4D97-AF65-F5344CB8AC3E}">
        <p14:creationId xmlns:p14="http://schemas.microsoft.com/office/powerpoint/2010/main" val="392664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2658F08-045B-4208-023C-693B9E31909E}"/>
              </a:ext>
            </a:extLst>
          </p:cNvPr>
          <p:cNvSpPr>
            <a:spLocks noGrp="1"/>
          </p:cNvSpPr>
          <p:nvPr>
            <p:ph idx="1"/>
          </p:nvPr>
        </p:nvSpPr>
        <p:spPr/>
        <p:txBody>
          <a:bodyPr/>
          <a:lstStyle/>
          <a:p>
            <a:pPr marL="0" indent="0">
              <a:buFont typeface="Arial" panose="020B0604020202020204" pitchFamily="34" charset="0"/>
              <a:buNone/>
              <a:defRPr/>
            </a:pPr>
            <a:r>
              <a:rPr lang="fr-FR" sz="2000" dirty="0">
                <a:latin typeface="Raleway Medium" pitchFamily="2" charset="0"/>
              </a:rPr>
              <a:t>En résumé, les ESCAP permettent : </a:t>
            </a:r>
          </a:p>
          <a:p>
            <a:pPr>
              <a:defRPr/>
            </a:pPr>
            <a:endParaRPr lang="fr-FR" sz="2000" dirty="0">
              <a:latin typeface="Raleway Medium" pitchFamily="2" charset="0"/>
            </a:endParaRPr>
          </a:p>
          <a:p>
            <a:pPr>
              <a:buFont typeface="Wingdings" panose="05000000000000000000" pitchFamily="2" charset="2"/>
              <a:buChar char="Ø"/>
              <a:defRPr/>
            </a:pPr>
            <a:r>
              <a:rPr lang="fr-FR" sz="2000" dirty="0">
                <a:latin typeface="Raleway Medium" pitchFamily="2" charset="0"/>
              </a:rPr>
              <a:t>D’améliorer la qualité des soins</a:t>
            </a:r>
          </a:p>
          <a:p>
            <a:pPr>
              <a:buFont typeface="Wingdings" panose="05000000000000000000" pitchFamily="2" charset="2"/>
              <a:buChar char="Ø"/>
              <a:defRPr/>
            </a:pPr>
            <a:r>
              <a:rPr lang="fr-FR" sz="2000" dirty="0">
                <a:latin typeface="Raleway Medium" pitchFamily="2" charset="0"/>
              </a:rPr>
              <a:t>D’améliorer l’observance</a:t>
            </a:r>
          </a:p>
          <a:p>
            <a:pPr>
              <a:buFont typeface="Wingdings" panose="05000000000000000000" pitchFamily="2" charset="2"/>
              <a:buChar char="Ø"/>
              <a:defRPr/>
            </a:pPr>
            <a:r>
              <a:rPr lang="fr-FR" sz="2000" dirty="0">
                <a:latin typeface="Raleway Medium" pitchFamily="2" charset="0"/>
              </a:rPr>
              <a:t>De mettre en place des actions de prévention </a:t>
            </a:r>
          </a:p>
          <a:p>
            <a:pPr>
              <a:buFont typeface="Wingdings" panose="05000000000000000000" pitchFamily="2" charset="2"/>
              <a:buChar char="Ø"/>
              <a:defRPr/>
            </a:pPr>
            <a:r>
              <a:rPr lang="fr-FR" sz="2000" dirty="0">
                <a:latin typeface="Raleway Medium" pitchFamily="2" charset="0"/>
              </a:rPr>
              <a:t>D’éviter les ruptures de parcours de soins</a:t>
            </a:r>
          </a:p>
          <a:p>
            <a:endParaRPr lang="fr-FR" dirty="0"/>
          </a:p>
        </p:txBody>
      </p:sp>
      <p:sp>
        <p:nvSpPr>
          <p:cNvPr id="3" name="Titre 2">
            <a:extLst>
              <a:ext uri="{FF2B5EF4-FFF2-40B4-BE49-F238E27FC236}">
                <a16:creationId xmlns:a16="http://schemas.microsoft.com/office/drawing/2014/main" id="{31B17550-31F0-6F85-7338-24A3D23EF634}"/>
              </a:ext>
            </a:extLst>
          </p:cNvPr>
          <p:cNvSpPr>
            <a:spLocks noGrp="1"/>
          </p:cNvSpPr>
          <p:nvPr>
            <p:ph type="ctrTitle"/>
          </p:nvPr>
        </p:nvSpPr>
        <p:spPr>
          <a:xfrm>
            <a:off x="1126067" y="539355"/>
            <a:ext cx="10407040" cy="554566"/>
          </a:xfrm>
        </p:spPr>
        <p:txBody>
          <a:bodyPr/>
          <a:lstStyle/>
          <a:p>
            <a:pPr algn="ctr"/>
            <a:r>
              <a:rPr lang="fr-FR" dirty="0"/>
              <a:t>En résumé</a:t>
            </a:r>
          </a:p>
        </p:txBody>
      </p:sp>
    </p:spTree>
    <p:extLst>
      <p:ext uri="{BB962C8B-B14F-4D97-AF65-F5344CB8AC3E}">
        <p14:creationId xmlns:p14="http://schemas.microsoft.com/office/powerpoint/2010/main" val="15930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CDFC939-71B5-1A41-BDEA-50F61BB4A970}"/>
              </a:ext>
            </a:extLst>
          </p:cNvPr>
          <p:cNvSpPr>
            <a:spLocks noGrp="1"/>
          </p:cNvSpPr>
          <p:nvPr>
            <p:ph idx="1"/>
          </p:nvPr>
        </p:nvSpPr>
        <p:spPr>
          <a:xfrm>
            <a:off x="613165" y="4260597"/>
            <a:ext cx="3461529" cy="1097468"/>
          </a:xfrm>
        </p:spPr>
        <p:txBody>
          <a:bodyPr/>
          <a:lstStyle/>
          <a:p>
            <a:pPr marL="0" indent="0" algn="ctr">
              <a:buNone/>
            </a:pPr>
            <a:r>
              <a:rPr lang="fr-FR" b="1" dirty="0">
                <a:latin typeface="Raleway" panose="020B0503030101060003" pitchFamily="34" charset="77"/>
              </a:rPr>
              <a:t>Tous les professionnels de santé installés sur le territoire français, </a:t>
            </a:r>
            <a:r>
              <a:rPr lang="fr-FR" dirty="0"/>
              <a:t>peuvent initier et se constituer en ESCAP</a:t>
            </a:r>
          </a:p>
        </p:txBody>
      </p:sp>
      <p:sp>
        <p:nvSpPr>
          <p:cNvPr id="4" name="Titre 3">
            <a:extLst>
              <a:ext uri="{FF2B5EF4-FFF2-40B4-BE49-F238E27FC236}">
                <a16:creationId xmlns:a16="http://schemas.microsoft.com/office/drawing/2014/main" id="{B7DAA58D-9DC8-2240-9CD8-212D12639857}"/>
              </a:ext>
            </a:extLst>
          </p:cNvPr>
          <p:cNvSpPr>
            <a:spLocks noGrp="1"/>
          </p:cNvSpPr>
          <p:nvPr>
            <p:ph type="ctrTitle"/>
          </p:nvPr>
        </p:nvSpPr>
        <p:spPr/>
        <p:txBody>
          <a:bodyPr/>
          <a:lstStyle/>
          <a:p>
            <a:pPr algn="ctr"/>
            <a:r>
              <a:rPr lang="fr-FR" dirty="0"/>
              <a:t>ESCAP - Composition</a:t>
            </a:r>
          </a:p>
        </p:txBody>
      </p:sp>
      <p:sp>
        <p:nvSpPr>
          <p:cNvPr id="6" name="Espace réservé du contenu 4">
            <a:extLst>
              <a:ext uri="{FF2B5EF4-FFF2-40B4-BE49-F238E27FC236}">
                <a16:creationId xmlns:a16="http://schemas.microsoft.com/office/drawing/2014/main" id="{C63DCA0E-5C66-014D-81F1-7C29C952AB99}"/>
              </a:ext>
            </a:extLst>
          </p:cNvPr>
          <p:cNvSpPr txBox="1">
            <a:spLocks/>
          </p:cNvSpPr>
          <p:nvPr/>
        </p:nvSpPr>
        <p:spPr>
          <a:xfrm>
            <a:off x="4268982" y="4260596"/>
            <a:ext cx="3461529" cy="1097469"/>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fr-FR" b="1" dirty="0">
                <a:latin typeface="Raleway" panose="020B0503030101060003" pitchFamily="34" charset="77"/>
              </a:rPr>
              <a:t>ESCAP est composée de minimum trois professionnels de santé, avec obligatoirement le médecin traitant identifié par le patient</a:t>
            </a:r>
          </a:p>
        </p:txBody>
      </p:sp>
      <p:sp>
        <p:nvSpPr>
          <p:cNvPr id="7" name="Espace réservé du contenu 4">
            <a:extLst>
              <a:ext uri="{FF2B5EF4-FFF2-40B4-BE49-F238E27FC236}">
                <a16:creationId xmlns:a16="http://schemas.microsoft.com/office/drawing/2014/main" id="{4FB7EAC7-D5EA-B847-BFA1-2401C83D2D0D}"/>
              </a:ext>
            </a:extLst>
          </p:cNvPr>
          <p:cNvSpPr txBox="1">
            <a:spLocks/>
          </p:cNvSpPr>
          <p:nvPr/>
        </p:nvSpPr>
        <p:spPr>
          <a:xfrm>
            <a:off x="7924800" y="4260597"/>
            <a:ext cx="3461529" cy="1498520"/>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fr-FR" b="1" dirty="0">
                <a:latin typeface="Raleway" panose="020B0503030101060003" pitchFamily="34" charset="77"/>
              </a:rPr>
              <a:t>Le médecin spécialiste, hospitalier ou libéral, est intégré en fonction des pathologies</a:t>
            </a:r>
          </a:p>
        </p:txBody>
      </p:sp>
      <p:pic>
        <p:nvPicPr>
          <p:cNvPr id="9" name="Image 8">
            <a:extLst>
              <a:ext uri="{FF2B5EF4-FFF2-40B4-BE49-F238E27FC236}">
                <a16:creationId xmlns:a16="http://schemas.microsoft.com/office/drawing/2014/main" id="{D1651E97-1724-164F-AAC4-315C1CC2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44" y="1720596"/>
            <a:ext cx="2540000" cy="2540000"/>
          </a:xfrm>
          <a:prstGeom prst="rect">
            <a:avLst/>
          </a:prstGeom>
        </p:spPr>
      </p:pic>
      <p:pic>
        <p:nvPicPr>
          <p:cNvPr id="11" name="Image 10">
            <a:extLst>
              <a:ext uri="{FF2B5EF4-FFF2-40B4-BE49-F238E27FC236}">
                <a16:creationId xmlns:a16="http://schemas.microsoft.com/office/drawing/2014/main" id="{F4D91923-6D3B-2B48-9F02-5004717C9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404" y="1720596"/>
            <a:ext cx="2540000" cy="2540000"/>
          </a:xfrm>
          <a:prstGeom prst="rect">
            <a:avLst/>
          </a:prstGeom>
        </p:spPr>
      </p:pic>
      <p:pic>
        <p:nvPicPr>
          <p:cNvPr id="13" name="Image 12">
            <a:extLst>
              <a:ext uri="{FF2B5EF4-FFF2-40B4-BE49-F238E27FC236}">
                <a16:creationId xmlns:a16="http://schemas.microsoft.com/office/drawing/2014/main" id="{AC6E9FD7-7072-0445-8040-098F778D0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5564" y="1720596"/>
            <a:ext cx="2540000" cy="2540000"/>
          </a:xfrm>
          <a:prstGeom prst="rect">
            <a:avLst/>
          </a:prstGeom>
        </p:spPr>
      </p:pic>
    </p:spTree>
    <p:extLst>
      <p:ext uri="{BB962C8B-B14F-4D97-AF65-F5344CB8AC3E}">
        <p14:creationId xmlns:p14="http://schemas.microsoft.com/office/powerpoint/2010/main" val="5269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PLATE_ARS_NA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1130</TotalTime>
  <Words>2518</Words>
  <Application>Microsoft Office PowerPoint</Application>
  <PresentationFormat>Grand écran</PresentationFormat>
  <Paragraphs>318</Paragraphs>
  <Slides>28</Slides>
  <Notes>15</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28</vt:i4>
      </vt:variant>
    </vt:vector>
  </HeadingPairs>
  <TitlesOfParts>
    <vt:vector size="41" baseType="lpstr">
      <vt:lpstr>Aptos</vt:lpstr>
      <vt:lpstr>Arial</vt:lpstr>
      <vt:lpstr>Calibri</vt:lpstr>
      <vt:lpstr>CIDFont+F1</vt:lpstr>
      <vt:lpstr>DM Sans</vt:lpstr>
      <vt:lpstr>Marianne</vt:lpstr>
      <vt:lpstr>Raleway</vt:lpstr>
      <vt:lpstr>Raleway Medium</vt:lpstr>
      <vt:lpstr>Trebuchet MS</vt:lpstr>
      <vt:lpstr>Wingdings</vt:lpstr>
      <vt:lpstr>Wingdings 3</vt:lpstr>
      <vt:lpstr>Facette</vt:lpstr>
      <vt:lpstr>TEMPLATE_ARS_NA 16-9</vt:lpstr>
      <vt:lpstr>Présentation PowerPoint</vt:lpstr>
      <vt:lpstr>Présentation de l’UNPS</vt:lpstr>
      <vt:lpstr>CONTEXTE CONVENTIONNEL</vt:lpstr>
      <vt:lpstr>CONTEXTE CONVENTIONNEL</vt:lpstr>
      <vt:lpstr>ESCAP - Définition </vt:lpstr>
      <vt:lpstr>ESCAP - OBJECTIFS</vt:lpstr>
      <vt:lpstr>ESCAP – PRINCIPES</vt:lpstr>
      <vt:lpstr>En résumé</vt:lpstr>
      <vt:lpstr>ESCAP - Composition</vt:lpstr>
      <vt:lpstr> Fonctionnement des ESCAP : pré-requis et grille d’inclusion</vt:lpstr>
      <vt:lpstr>ESCAP – Pré-requis</vt:lpstr>
      <vt:lpstr>ESCAP – Grille d’inclusion</vt:lpstr>
      <vt:lpstr>ESCAP – Grille d’inclusion</vt:lpstr>
      <vt:lpstr>ESCAP : grille d’inclusion</vt:lpstr>
      <vt:lpstr>ESCAP : grille d’inclusion</vt:lpstr>
      <vt:lpstr>ESCAP : grille d’inclusion</vt:lpstr>
      <vt:lpstr>ESCAP : grille d’inclusion</vt:lpstr>
      <vt:lpstr>ESCAP : grille d’inclusion</vt:lpstr>
      <vt:lpstr>Présentation PowerPoint</vt:lpstr>
      <vt:lpstr>PAACO Globule,  l’outil régional sécurisé et gratuit</vt:lpstr>
      <vt:lpstr>Rémunération et facturation</vt:lpstr>
      <vt:lpstr>Facturation</vt:lpstr>
      <vt:lpstr>Rémunération</vt:lpstr>
      <vt:lpstr>ESCAP- Expérimentation</vt:lpstr>
      <vt:lpstr>ESCAP – Evaluation de l’expérimentation </vt:lpstr>
      <vt:lpstr>Le processus dans Paaco-Globule</vt:lpstr>
      <vt:lpstr>Informations &amp; contact</vt:lpstr>
      <vt:lpstr>VOS CONTACTS EN 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BLANCHEMAIN - Secrétariat UNPS</dc:creator>
  <cp:lastModifiedBy>GASET MARIE (CPAM GIRONDE)</cp:lastModifiedBy>
  <cp:revision>22</cp:revision>
  <dcterms:created xsi:type="dcterms:W3CDTF">2024-05-29T08:43:39Z</dcterms:created>
  <dcterms:modified xsi:type="dcterms:W3CDTF">2026-03-31T08:14:44Z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2025-10-30T09:07:35Z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112655d7-7101-4005-99a8-6018e7228319</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