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24"/>
  </p:notesMasterIdLst>
  <p:sldIdLst>
    <p:sldId id="301" r:id="rId2"/>
    <p:sldId id="302" r:id="rId3"/>
    <p:sldId id="326" r:id="rId4"/>
    <p:sldId id="327" r:id="rId5"/>
    <p:sldId id="325" r:id="rId6"/>
    <p:sldId id="303" r:id="rId7"/>
    <p:sldId id="299" r:id="rId8"/>
    <p:sldId id="305" r:id="rId9"/>
    <p:sldId id="331" r:id="rId10"/>
    <p:sldId id="332" r:id="rId11"/>
    <p:sldId id="307" r:id="rId12"/>
    <p:sldId id="308" r:id="rId13"/>
    <p:sldId id="309" r:id="rId14"/>
    <p:sldId id="310" r:id="rId15"/>
    <p:sldId id="311" r:id="rId16"/>
    <p:sldId id="312" r:id="rId17"/>
    <p:sldId id="313" r:id="rId18"/>
    <p:sldId id="314" r:id="rId19"/>
    <p:sldId id="315" r:id="rId20"/>
    <p:sldId id="334" r:id="rId21"/>
    <p:sldId id="335" r:id="rId22"/>
    <p:sldId id="33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37AE09-67EC-5954-2D59-1AE20F026F83}" name="Mathilde Guest UNPS" initials="MG" userId="S::mathilde.guest@unps-sante.org::a6fef3ad-146a-4100-a9df-aefddbcd005a" providerId="AD"/>
  <p188:author id="{17A4D4A6-F021-AAEA-486B-04437A12B788}" name="PONSINET Valerian" initials="PV" userId="S::vponsinet_fspf.fr#ext#@unpssante.onmicrosoft.com::082ba58e-879c-43cd-8b82-48046af8fde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270"/>
    <a:srgbClr val="005C94"/>
    <a:srgbClr val="59265E"/>
    <a:srgbClr val="127AB0"/>
    <a:srgbClr val="F6F7F9"/>
    <a:srgbClr val="009CCC"/>
    <a:srgbClr val="871A5E"/>
    <a:srgbClr val="EDF0F4"/>
    <a:srgbClr val="FAFAFA"/>
    <a:srgbClr val="B80D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E39683-5578-4E69-8350-3EB1CE4EC218}" v="11" dt="2025-05-19T08:27:50.864"/>
    <p1510:client id="{C5E9BD08-D9B2-4585-BEF0-CD402FF35B04}" v="2" dt="2025-05-19T14:48:54.25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860FA-A2F3-48CF-82A1-2BEB0528F8DB}" type="datetimeFigureOut">
              <a:rPr lang="fr-FR" smtClean="0"/>
              <a:t>25/06/2025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821BCC-E090-40CC-A30D-98049B37E8D1}" type="slidenum">
              <a:rPr lang="fr-FR" smtClean="0"/>
              <a:t>‹N°›</a:t>
            </a:fld>
            <a:endParaRPr lang="fr-FR"/>
          </a:p>
        </p:txBody>
      </p:sp>
    </p:spTree>
    <p:extLst>
      <p:ext uri="{BB962C8B-B14F-4D97-AF65-F5344CB8AC3E}">
        <p14:creationId xmlns:p14="http://schemas.microsoft.com/office/powerpoint/2010/main" val="2062402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rtl="0">
              <a:spcBef>
                <a:spcPts val="1200"/>
              </a:spcBef>
              <a:spcAft>
                <a:spcPts val="1200"/>
              </a:spcAft>
            </a:pPr>
            <a:endParaRPr lang="fr-FR" b="0" i="0">
              <a:effectLst/>
            </a:endParaRPr>
          </a:p>
        </p:txBody>
      </p:sp>
      <p:sp>
        <p:nvSpPr>
          <p:cNvPr id="4" name="Espace réservé du numéro de diapositive 3"/>
          <p:cNvSpPr>
            <a:spLocks noGrp="1"/>
          </p:cNvSpPr>
          <p:nvPr>
            <p:ph type="sldNum" sz="quarter" idx="5"/>
          </p:nvPr>
        </p:nvSpPr>
        <p:spPr/>
        <p:txBody>
          <a:bodyPr/>
          <a:lstStyle/>
          <a:p>
            <a:fld id="{E3821BCC-E090-40CC-A30D-98049B37E8D1}" type="slidenum">
              <a:rPr lang="fr-FR" smtClean="0"/>
              <a:t>1</a:t>
            </a:fld>
            <a:endParaRPr lang="fr-FR"/>
          </a:p>
        </p:txBody>
      </p:sp>
    </p:spTree>
    <p:extLst>
      <p:ext uri="{BB962C8B-B14F-4D97-AF65-F5344CB8AC3E}">
        <p14:creationId xmlns:p14="http://schemas.microsoft.com/office/powerpoint/2010/main" val="4288828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0"/>
              <a:t>13. </a:t>
            </a:r>
            <a:r>
              <a:rPr lang="fr-FR" sz="1200" b="0" i="0" u="none" strike="noStrike">
                <a:solidFill>
                  <a:srgbClr val="000000"/>
                </a:solidFill>
                <a:effectLst/>
                <a:latin typeface="Calibri" panose="020F0502020204030204" pitchFamily="34" charset="0"/>
              </a:rPr>
              <a:t>Dans les troubles sensoriels, nous sommes aussi bien sur l’audition, la vision que le toucher. Si le trouble est corrigé (port de lunettes, d’appareil auditif par exemple) et donc non impactant pour le patient, le score sera de 0. Ici c’est l’impact des troubles sur le quotidien du patient qui est évalué.</a:t>
            </a:r>
          </a:p>
          <a:p>
            <a:endParaRPr lang="fr-FR" i="0"/>
          </a:p>
          <a:p>
            <a:endParaRPr lang="fr-FR" i="0"/>
          </a:p>
          <a:p>
            <a:r>
              <a:rPr lang="fr-FR" sz="1200" b="0" i="0" u="none" strike="noStrike">
                <a:solidFill>
                  <a:srgbClr val="000000"/>
                </a:solidFill>
                <a:effectLst/>
                <a:latin typeface="Calibri" panose="020F0502020204030204" pitchFamily="34" charset="0"/>
              </a:rPr>
              <a:t>14. et pour finir, le dernier item évalue les fonctions cognitives et la communication en fonction de l’altération de ces dernières. </a:t>
            </a:r>
          </a:p>
          <a:p>
            <a:endParaRPr lang="fr-FR" sz="1200" b="0" i="0" u="none" strike="noStrike">
              <a:solidFill>
                <a:srgbClr val="000000"/>
              </a:solidFill>
              <a:effectLst/>
              <a:latin typeface="Calibri" panose="020F0502020204030204" pitchFamily="34" charset="0"/>
            </a:endParaRPr>
          </a:p>
          <a:p>
            <a:pPr algn="just" rtl="0">
              <a:spcBef>
                <a:spcPts val="1200"/>
              </a:spcBef>
              <a:spcAft>
                <a:spcPts val="1200"/>
              </a:spcAft>
            </a:pPr>
            <a:r>
              <a:rPr lang="fr-FR" sz="1200" b="0" i="0" u="none" strike="noStrike">
                <a:solidFill>
                  <a:srgbClr val="000000"/>
                </a:solidFill>
                <a:effectLst/>
                <a:latin typeface="Calibri" panose="020F0502020204030204" pitchFamily="34" charset="0"/>
              </a:rPr>
              <a:t>Après l'évaluation, le score total est calculé.</a:t>
            </a:r>
            <a:endParaRPr lang="fr-FR" b="0" i="0">
              <a:effectLst/>
            </a:endParaRPr>
          </a:p>
          <a:p>
            <a:pPr algn="just" rtl="0">
              <a:spcBef>
                <a:spcPts val="1200"/>
              </a:spcBef>
              <a:spcAft>
                <a:spcPts val="1200"/>
              </a:spcAft>
            </a:pPr>
            <a:br>
              <a:rPr lang="fr-FR" b="0" i="0">
                <a:effectLst/>
              </a:rPr>
            </a:br>
            <a:r>
              <a:rPr lang="fr-FR" sz="1200" b="0" i="0" u="none" strike="noStrike">
                <a:solidFill>
                  <a:srgbClr val="000000"/>
                </a:solidFill>
                <a:effectLst/>
                <a:latin typeface="Calibri" panose="020F0502020204030204" pitchFamily="34" charset="0"/>
              </a:rPr>
              <a:t>Si le score indique un besoin de coordination, le professionnel de santé qui a rempli la grille prend contact avec les autres PS désignés par le patient. Ces derniers consentent à intégrer l’ESCAP. </a:t>
            </a:r>
            <a:endParaRPr lang="fr-FR" b="0" i="0">
              <a:effectLst/>
            </a:endParaRPr>
          </a:p>
          <a:p>
            <a:pPr algn="just" rtl="0">
              <a:spcBef>
                <a:spcPts val="1200"/>
              </a:spcBef>
              <a:spcAft>
                <a:spcPts val="1200"/>
              </a:spcAft>
            </a:pPr>
            <a:r>
              <a:rPr lang="fr-FR" sz="1200" b="0" i="0" u="none" strike="noStrike">
                <a:solidFill>
                  <a:srgbClr val="000000"/>
                </a:solidFill>
                <a:effectLst/>
                <a:latin typeface="Calibri" panose="020F0502020204030204" pitchFamily="34" charset="0"/>
              </a:rPr>
              <a:t>Pour rappel le score doit être au minimum de 13 points sur 26 pour intégrer l’ESCAP ou de 14 points sur 28 en cas de maternité. Pour la maternité, si au moins 3 items obtiennent 2 points, la patiente peut intégrer l’ESCAP, quel que soit le score obtenu.</a:t>
            </a:r>
            <a:endParaRPr lang="fr-FR" b="0" i="0">
              <a:effectLst/>
            </a:endParaRPr>
          </a:p>
        </p:txBody>
      </p:sp>
      <p:sp>
        <p:nvSpPr>
          <p:cNvPr id="4" name="Espace réservé du numéro de diapositive 3"/>
          <p:cNvSpPr>
            <a:spLocks noGrp="1"/>
          </p:cNvSpPr>
          <p:nvPr>
            <p:ph type="sldNum" sz="quarter" idx="5"/>
          </p:nvPr>
        </p:nvSpPr>
        <p:spPr/>
        <p:txBody>
          <a:bodyPr/>
          <a:lstStyle/>
          <a:p>
            <a:fld id="{E3821BCC-E090-40CC-A30D-98049B37E8D1}" type="slidenum">
              <a:rPr lang="fr-FR" smtClean="0"/>
              <a:t>15</a:t>
            </a:fld>
            <a:endParaRPr lang="fr-FR"/>
          </a:p>
        </p:txBody>
      </p:sp>
    </p:spTree>
    <p:extLst>
      <p:ext uri="{BB962C8B-B14F-4D97-AF65-F5344CB8AC3E}">
        <p14:creationId xmlns:p14="http://schemas.microsoft.com/office/powerpoint/2010/main" val="485931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rtl="0">
              <a:spcBef>
                <a:spcPts val="1200"/>
              </a:spcBef>
              <a:spcAft>
                <a:spcPts val="1200"/>
              </a:spcAft>
            </a:pPr>
            <a:endParaRPr lang="fr-FR" i="0"/>
          </a:p>
        </p:txBody>
      </p:sp>
      <p:sp>
        <p:nvSpPr>
          <p:cNvPr id="4" name="Espace réservé du numéro de diapositive 3"/>
          <p:cNvSpPr>
            <a:spLocks noGrp="1"/>
          </p:cNvSpPr>
          <p:nvPr>
            <p:ph type="sldNum" sz="quarter" idx="5"/>
          </p:nvPr>
        </p:nvSpPr>
        <p:spPr/>
        <p:txBody>
          <a:bodyPr/>
          <a:lstStyle/>
          <a:p>
            <a:fld id="{E3821BCC-E090-40CC-A30D-98049B37E8D1}" type="slidenum">
              <a:rPr lang="fr-FR" smtClean="0"/>
              <a:t>16</a:t>
            </a:fld>
            <a:endParaRPr lang="fr-FR"/>
          </a:p>
        </p:txBody>
      </p:sp>
    </p:spTree>
    <p:extLst>
      <p:ext uri="{BB962C8B-B14F-4D97-AF65-F5344CB8AC3E}">
        <p14:creationId xmlns:p14="http://schemas.microsoft.com/office/powerpoint/2010/main" val="1538389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rtl="0">
              <a:spcBef>
                <a:spcPts val="1200"/>
              </a:spcBef>
              <a:spcAft>
                <a:spcPts val="1200"/>
              </a:spcAft>
            </a:pPr>
            <a:endParaRPr lang="fr-FR" sz="1200" b="0" i="0" u="none" strike="noStrike">
              <a:solidFill>
                <a:srgbClr val="000000"/>
              </a:solidFill>
              <a:effectLst/>
              <a:latin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fld id="{E3821BCC-E090-40CC-A30D-98049B37E8D1}" type="slidenum">
              <a:rPr lang="fr-FR" smtClean="0"/>
              <a:t>17</a:t>
            </a:fld>
            <a:endParaRPr lang="fr-FR"/>
          </a:p>
        </p:txBody>
      </p:sp>
    </p:spTree>
    <p:extLst>
      <p:ext uri="{BB962C8B-B14F-4D97-AF65-F5344CB8AC3E}">
        <p14:creationId xmlns:p14="http://schemas.microsoft.com/office/powerpoint/2010/main" val="54529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rtl="0">
              <a:spcBef>
                <a:spcPts val="1200"/>
              </a:spcBef>
              <a:spcAft>
                <a:spcPts val="1200"/>
              </a:spcAft>
            </a:pPr>
            <a:endParaRPr lang="fr-FR" b="0" i="0">
              <a:effectLst/>
            </a:endParaRPr>
          </a:p>
        </p:txBody>
      </p:sp>
      <p:sp>
        <p:nvSpPr>
          <p:cNvPr id="4" name="Espace réservé du numéro de diapositive 3"/>
          <p:cNvSpPr>
            <a:spLocks noGrp="1"/>
          </p:cNvSpPr>
          <p:nvPr>
            <p:ph type="sldNum" sz="quarter" idx="5"/>
          </p:nvPr>
        </p:nvSpPr>
        <p:spPr/>
        <p:txBody>
          <a:bodyPr/>
          <a:lstStyle/>
          <a:p>
            <a:fld id="{E3821BCC-E090-40CC-A30D-98049B37E8D1}" type="slidenum">
              <a:rPr lang="fr-FR" smtClean="0"/>
              <a:t>18</a:t>
            </a:fld>
            <a:endParaRPr lang="fr-FR"/>
          </a:p>
        </p:txBody>
      </p:sp>
    </p:spTree>
    <p:extLst>
      <p:ext uri="{BB962C8B-B14F-4D97-AF65-F5344CB8AC3E}">
        <p14:creationId xmlns:p14="http://schemas.microsoft.com/office/powerpoint/2010/main" val="3605735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rtl="0">
              <a:spcBef>
                <a:spcPts val="1200"/>
              </a:spcBef>
              <a:spcAft>
                <a:spcPts val="1200"/>
              </a:spcAft>
            </a:pPr>
            <a:endParaRPr lang="fr-FR" b="0" i="0">
              <a:effectLst/>
            </a:endParaRPr>
          </a:p>
        </p:txBody>
      </p:sp>
      <p:sp>
        <p:nvSpPr>
          <p:cNvPr id="4" name="Espace réservé du numéro de diapositive 3"/>
          <p:cNvSpPr>
            <a:spLocks noGrp="1"/>
          </p:cNvSpPr>
          <p:nvPr>
            <p:ph type="sldNum" sz="quarter" idx="5"/>
          </p:nvPr>
        </p:nvSpPr>
        <p:spPr/>
        <p:txBody>
          <a:bodyPr/>
          <a:lstStyle/>
          <a:p>
            <a:fld id="{E3821BCC-E090-40CC-A30D-98049B37E8D1}" type="slidenum">
              <a:rPr lang="fr-FR" smtClean="0"/>
              <a:t>19</a:t>
            </a:fld>
            <a:endParaRPr lang="fr-FR"/>
          </a:p>
        </p:txBody>
      </p:sp>
    </p:spTree>
    <p:extLst>
      <p:ext uri="{BB962C8B-B14F-4D97-AF65-F5344CB8AC3E}">
        <p14:creationId xmlns:p14="http://schemas.microsoft.com/office/powerpoint/2010/main" val="2482814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rtl="0">
              <a:spcBef>
                <a:spcPts val="1200"/>
              </a:spcBef>
              <a:spcAft>
                <a:spcPts val="1200"/>
              </a:spcAft>
            </a:pPr>
            <a:r>
              <a:rPr lang="fr-FR" sz="1200" b="0" i="0" u="none" strike="noStrike">
                <a:solidFill>
                  <a:srgbClr val="000000"/>
                </a:solidFill>
                <a:effectLst/>
                <a:latin typeface="Calibri" panose="020F0502020204030204" pitchFamily="34" charset="0"/>
              </a:rPr>
              <a:t>L'UNPS a été créée en 2004 par la Loi de réforme de l'Assurance Maladie. Elle regroupe 23 syndicats de professionnels de santé libéraux et représente 12 professions de santé, soit environ 500 000 professionnels de santé.</a:t>
            </a:r>
            <a:endParaRPr lang="fr-FR" b="0" i="0">
              <a:effectLst/>
            </a:endParaRPr>
          </a:p>
          <a:p>
            <a:pPr algn="just" rtl="0">
              <a:spcBef>
                <a:spcPts val="1200"/>
              </a:spcBef>
              <a:spcAft>
                <a:spcPts val="1200"/>
              </a:spcAft>
            </a:pPr>
            <a:endParaRPr lang="fr-FR" sz="1200" b="0" i="0" u="none" strike="noStrike">
              <a:solidFill>
                <a:srgbClr val="000000"/>
              </a:solidFill>
              <a:effectLst/>
              <a:latin typeface="Calibri" panose="020F0502020204030204" pitchFamily="34" charset="0"/>
            </a:endParaRPr>
          </a:p>
          <a:p>
            <a:pPr algn="just" rtl="0">
              <a:spcBef>
                <a:spcPts val="1200"/>
              </a:spcBef>
              <a:spcAft>
                <a:spcPts val="1200"/>
              </a:spcAft>
            </a:pPr>
            <a:r>
              <a:rPr lang="fr-FR" sz="1200" b="0" i="0" u="none" strike="noStrike">
                <a:solidFill>
                  <a:srgbClr val="000000"/>
                </a:solidFill>
                <a:effectLst/>
                <a:latin typeface="Calibri" panose="020F0502020204030204" pitchFamily="34" charset="0"/>
              </a:rPr>
              <a:t>L'UNPS négocie l'Accord-Cadre Interprofessionnel (ACIP) avec l'Assurance Maladie. Cet accord fixe des principes communs aux conventions mono et </a:t>
            </a:r>
            <a:r>
              <a:rPr lang="fr-FR" sz="1200" b="0" i="0" u="none" strike="noStrike" err="1">
                <a:solidFill>
                  <a:srgbClr val="000000"/>
                </a:solidFill>
                <a:effectLst/>
                <a:latin typeface="Calibri" panose="020F0502020204030204" pitchFamily="34" charset="0"/>
              </a:rPr>
              <a:t>pluriprofessionnelles</a:t>
            </a:r>
            <a:r>
              <a:rPr lang="fr-FR" sz="1200" b="0" i="0" u="none" strike="noStrike">
                <a:solidFill>
                  <a:srgbClr val="000000"/>
                </a:solidFill>
                <a:effectLst/>
                <a:latin typeface="Calibri" panose="020F0502020204030204" pitchFamily="34" charset="0"/>
              </a:rPr>
              <a:t>, comme l’ ACI MSP et l’ACI CPTS.</a:t>
            </a:r>
            <a:endParaRPr lang="fr-FR" b="0" i="0">
              <a:effectLst/>
            </a:endParaRPr>
          </a:p>
          <a:p>
            <a:pPr algn="just" rtl="0">
              <a:spcBef>
                <a:spcPts val="1200"/>
              </a:spcBef>
              <a:spcAft>
                <a:spcPts val="1200"/>
              </a:spcAft>
            </a:pPr>
            <a:endParaRPr lang="fr-FR" sz="1200" b="0" i="0" u="none" strike="noStrike">
              <a:solidFill>
                <a:srgbClr val="000000"/>
              </a:solidFill>
              <a:effectLst/>
              <a:latin typeface="Calibri" panose="020F0502020204030204" pitchFamily="34" charset="0"/>
            </a:endParaRPr>
          </a:p>
          <a:p>
            <a:pPr algn="just" rtl="0">
              <a:spcBef>
                <a:spcPts val="1200"/>
              </a:spcBef>
              <a:spcAft>
                <a:spcPts val="1200"/>
              </a:spcAft>
            </a:pPr>
            <a:r>
              <a:rPr lang="fr-FR" sz="1200" b="0" i="0" u="none" strike="noStrike">
                <a:solidFill>
                  <a:srgbClr val="000000"/>
                </a:solidFill>
                <a:effectLst/>
                <a:latin typeface="Calibri" panose="020F0502020204030204" pitchFamily="34" charset="0"/>
              </a:rPr>
              <a:t>La priorité de l'ACIP est de favoriser la coordination entre professionnels de santé. En juin 2024, un avenant à l'ACIP a mis en place une expérimentation nationale des ESCAP pour 3 ans.</a:t>
            </a:r>
            <a:endParaRPr lang="fr-FR" b="0" i="0">
              <a:effectLst/>
            </a:endParaRPr>
          </a:p>
          <a:p>
            <a:pPr algn="just" rtl="0">
              <a:spcBef>
                <a:spcPts val="1200"/>
              </a:spcBef>
              <a:spcAft>
                <a:spcPts val="1200"/>
              </a:spcAft>
            </a:pPr>
            <a:endParaRPr lang="fr-FR" sz="1200" b="0" i="0" u="none" strike="noStrike">
              <a:solidFill>
                <a:srgbClr val="000000"/>
              </a:solidFill>
              <a:effectLst/>
              <a:latin typeface="Calibri" panose="020F0502020204030204" pitchFamily="34" charset="0"/>
            </a:endParaRPr>
          </a:p>
          <a:p>
            <a:pPr algn="just" rtl="0">
              <a:spcBef>
                <a:spcPts val="1200"/>
              </a:spcBef>
              <a:spcAft>
                <a:spcPts val="1200"/>
              </a:spcAft>
            </a:pPr>
            <a:r>
              <a:rPr lang="fr-FR" sz="1200" b="0" i="0" u="none" strike="noStrike">
                <a:solidFill>
                  <a:srgbClr val="000000"/>
                </a:solidFill>
                <a:effectLst/>
                <a:latin typeface="Calibri" panose="020F0502020204030204" pitchFamily="34" charset="0"/>
              </a:rPr>
              <a:t>L’expérimentation sera évaluée au bout de 3 ans par l’UNPS en coopération avec l’Assurance maladie, avec un bilan à 18 mois.</a:t>
            </a:r>
            <a:endParaRPr lang="fr-FR" b="0" i="0">
              <a:effectLst/>
            </a:endParaRPr>
          </a:p>
        </p:txBody>
      </p:sp>
      <p:sp>
        <p:nvSpPr>
          <p:cNvPr id="4" name="Espace réservé du numéro de diapositive 3"/>
          <p:cNvSpPr>
            <a:spLocks noGrp="1"/>
          </p:cNvSpPr>
          <p:nvPr>
            <p:ph type="sldNum" sz="quarter" idx="5"/>
          </p:nvPr>
        </p:nvSpPr>
        <p:spPr/>
        <p:txBody>
          <a:bodyPr/>
          <a:lstStyle/>
          <a:p>
            <a:fld id="{E3821BCC-E090-40CC-A30D-98049B37E8D1}" type="slidenum">
              <a:rPr lang="fr-FR" smtClean="0"/>
              <a:t>2</a:t>
            </a:fld>
            <a:endParaRPr lang="fr-FR"/>
          </a:p>
        </p:txBody>
      </p:sp>
    </p:spTree>
    <p:extLst>
      <p:ext uri="{BB962C8B-B14F-4D97-AF65-F5344CB8AC3E}">
        <p14:creationId xmlns:p14="http://schemas.microsoft.com/office/powerpoint/2010/main" val="1028733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rtl="0">
              <a:spcBef>
                <a:spcPts val="1200"/>
              </a:spcBef>
              <a:spcAft>
                <a:spcPts val="1200"/>
              </a:spcAft>
            </a:pPr>
            <a:r>
              <a:rPr lang="fr-FR" sz="1200" b="0" i="0" u="none" strike="noStrike">
                <a:solidFill>
                  <a:srgbClr val="000000"/>
                </a:solidFill>
                <a:effectLst/>
                <a:latin typeface="Calibri" panose="020F0502020204030204" pitchFamily="34" charset="0"/>
              </a:rPr>
              <a:t>Les équipes de soins coordonnées avec le patient ont été créées pour répondre à un besoin croissant de coordination des soins pour les patients complexes. </a:t>
            </a:r>
            <a:endParaRPr lang="fr-FR" b="0" i="0">
              <a:effectLst/>
            </a:endParaRPr>
          </a:p>
          <a:p>
            <a:pPr algn="just" rtl="0">
              <a:spcBef>
                <a:spcPts val="1000"/>
              </a:spcBef>
            </a:pPr>
            <a:endParaRPr lang="fr-FR" sz="1200" b="0" i="0" u="none" strike="noStrike">
              <a:solidFill>
                <a:srgbClr val="000000"/>
              </a:solidFill>
              <a:effectLst/>
              <a:latin typeface="Calibri" panose="020F0502020204030204" pitchFamily="34" charset="0"/>
            </a:endParaRPr>
          </a:p>
          <a:p>
            <a:pPr algn="just" rtl="0">
              <a:spcBef>
                <a:spcPts val="1000"/>
              </a:spcBef>
            </a:pPr>
            <a:r>
              <a:rPr lang="fr-FR" sz="1200" b="0" i="0" u="none" strike="noStrike">
                <a:solidFill>
                  <a:srgbClr val="000000"/>
                </a:solidFill>
                <a:effectLst/>
                <a:latin typeface="Calibri" panose="020F0502020204030204" pitchFamily="34" charset="0"/>
              </a:rPr>
              <a:t>Les objectifs des ESCAP sont clairs :</a:t>
            </a:r>
            <a:endParaRPr lang="fr-FR" b="0" i="0">
              <a:effectLst/>
            </a:endParaRPr>
          </a:p>
          <a:p>
            <a:pPr algn="just" rtl="0" fontAlgn="base">
              <a:spcBef>
                <a:spcPts val="1000"/>
              </a:spcBef>
              <a:buFont typeface="Arial" panose="020B0604020202020204" pitchFamily="34" charset="0"/>
              <a:buChar char="•"/>
            </a:pPr>
            <a:r>
              <a:rPr lang="fr-FR" sz="1200" b="0" i="0" u="none" strike="noStrike">
                <a:solidFill>
                  <a:srgbClr val="000000"/>
                </a:solidFill>
                <a:effectLst/>
                <a:latin typeface="Calibri" panose="020F0502020204030204" pitchFamily="34" charset="0"/>
              </a:rPr>
              <a:t>Améliorer l’accès aux soins pour tous</a:t>
            </a:r>
          </a:p>
          <a:p>
            <a:pPr algn="just" rtl="0" fontAlgn="base">
              <a:buFont typeface="Arial" panose="020B0604020202020204" pitchFamily="34" charset="0"/>
              <a:buChar char="•"/>
            </a:pPr>
            <a:r>
              <a:rPr lang="fr-FR" sz="1200" b="0" i="0" u="none" strike="noStrike">
                <a:solidFill>
                  <a:srgbClr val="000000"/>
                </a:solidFill>
                <a:effectLst/>
                <a:latin typeface="Calibri" panose="020F0502020204030204" pitchFamily="34" charset="0"/>
              </a:rPr>
              <a:t>Favoriser une meilleure prise en charge des patients ayant des soins complexes en renforçant la coordination entre professionnels de santé.</a:t>
            </a:r>
          </a:p>
          <a:p>
            <a:pPr algn="just" rtl="0" fontAlgn="base">
              <a:buFont typeface="Arial" panose="020B0604020202020204" pitchFamily="34" charset="0"/>
              <a:buChar char="•"/>
            </a:pPr>
            <a:r>
              <a:rPr lang="fr-FR" sz="1200" b="0" i="0" u="none" strike="noStrike">
                <a:solidFill>
                  <a:srgbClr val="000000"/>
                </a:solidFill>
                <a:effectLst/>
                <a:latin typeface="Calibri" panose="020F0502020204030204" pitchFamily="34" charset="0"/>
              </a:rPr>
              <a:t>Renforcer la qualité des soins et la prévention.</a:t>
            </a:r>
          </a:p>
          <a:p>
            <a:pPr algn="just" rtl="0" fontAlgn="base">
              <a:buFont typeface="Arial" panose="020B0604020202020204" pitchFamily="34" charset="0"/>
              <a:buChar char="•"/>
            </a:pPr>
            <a:r>
              <a:rPr lang="fr-FR" sz="1200" b="0" i="0" u="none" strike="noStrike">
                <a:solidFill>
                  <a:srgbClr val="000000"/>
                </a:solidFill>
                <a:effectLst/>
                <a:latin typeface="Calibri" panose="020F0502020204030204" pitchFamily="34" charset="0"/>
              </a:rPr>
              <a:t>Réduire les passages aux urgences et les hospitalisations inutiles, ainsi que les </a:t>
            </a:r>
            <a:r>
              <a:rPr lang="fr-FR" sz="1200" b="0" i="0" u="none" strike="noStrike" err="1">
                <a:solidFill>
                  <a:srgbClr val="000000"/>
                </a:solidFill>
                <a:effectLst/>
                <a:latin typeface="Calibri" panose="020F0502020204030204" pitchFamily="34" charset="0"/>
              </a:rPr>
              <a:t>réhospitalisations</a:t>
            </a:r>
            <a:r>
              <a:rPr lang="fr-FR" sz="1200" b="0" i="0" u="none" strike="noStrike">
                <a:solidFill>
                  <a:srgbClr val="000000"/>
                </a:solidFill>
                <a:effectLst/>
                <a:latin typeface="Calibri" panose="020F0502020204030204" pitchFamily="34" charset="0"/>
              </a:rPr>
              <a:t>.</a:t>
            </a:r>
          </a:p>
          <a:p>
            <a:pPr algn="just" rtl="0" fontAlgn="base">
              <a:buFont typeface="Arial" panose="020B0604020202020204" pitchFamily="34" charset="0"/>
              <a:buChar char="•"/>
            </a:pPr>
            <a:r>
              <a:rPr lang="fr-FR" sz="1200" b="0" i="0" u="none" strike="noStrike">
                <a:solidFill>
                  <a:srgbClr val="000000"/>
                </a:solidFill>
                <a:effectLst/>
                <a:latin typeface="Calibri" panose="020F0502020204030204" pitchFamily="34" charset="0"/>
              </a:rPr>
              <a:t>Encourager le maintien à domicile des patients en facilitant le lien entre la ville et l’hôpital.</a:t>
            </a:r>
          </a:p>
          <a:p>
            <a:pPr algn="just" rtl="0" fontAlgn="base">
              <a:buFont typeface="Arial" panose="020B0604020202020204" pitchFamily="34" charset="0"/>
              <a:buChar char="•"/>
            </a:pPr>
            <a:r>
              <a:rPr lang="fr-FR" sz="1200" b="0" i="0" u="none" strike="noStrike">
                <a:solidFill>
                  <a:srgbClr val="000000"/>
                </a:solidFill>
                <a:effectLst/>
                <a:latin typeface="Calibri" panose="020F0502020204030204" pitchFamily="34" charset="0"/>
              </a:rPr>
              <a:t>Améliorer la coordination entre tous les acteurs de terrain : les professionnels de santé libéraux, les structures d’hospitalisation à domicile, le secteur médico-social, les établissements de santé et les aides à domicile.</a:t>
            </a:r>
          </a:p>
        </p:txBody>
      </p:sp>
      <p:sp>
        <p:nvSpPr>
          <p:cNvPr id="4" name="Espace réservé du numéro de diapositive 3"/>
          <p:cNvSpPr>
            <a:spLocks noGrp="1"/>
          </p:cNvSpPr>
          <p:nvPr>
            <p:ph type="sldNum" sz="quarter" idx="5"/>
          </p:nvPr>
        </p:nvSpPr>
        <p:spPr/>
        <p:txBody>
          <a:bodyPr/>
          <a:lstStyle/>
          <a:p>
            <a:fld id="{E3821BCC-E090-40CC-A30D-98049B37E8D1}" type="slidenum">
              <a:rPr lang="fr-FR" smtClean="0"/>
              <a:t>6</a:t>
            </a:fld>
            <a:endParaRPr lang="fr-FR"/>
          </a:p>
        </p:txBody>
      </p:sp>
    </p:spTree>
    <p:extLst>
      <p:ext uri="{BB962C8B-B14F-4D97-AF65-F5344CB8AC3E}">
        <p14:creationId xmlns:p14="http://schemas.microsoft.com/office/powerpoint/2010/main" val="3530133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rtl="0"/>
            <a:r>
              <a:rPr lang="fr-FR" sz="1200" b="0" i="0" u="none" strike="noStrike">
                <a:solidFill>
                  <a:srgbClr val="000000"/>
                </a:solidFill>
                <a:effectLst/>
                <a:latin typeface="Calibri" panose="020F0502020204030204" pitchFamily="34" charset="0"/>
              </a:rPr>
              <a:t>Tous les professionnels de santé peuvent intégrer l’expérimentation. La grille d’inclusion peut être remplie par n’importe quel professionnel de santé qui a en charge le patient. </a:t>
            </a:r>
            <a:endParaRPr lang="fr-FR" b="0" i="0">
              <a:effectLst/>
            </a:endParaRPr>
          </a:p>
          <a:p>
            <a:pPr algn="just" rtl="0"/>
            <a:br>
              <a:rPr lang="fr-FR" b="0" i="0">
                <a:effectLst/>
              </a:rPr>
            </a:br>
            <a:r>
              <a:rPr lang="fr-FR" sz="1200" b="0" i="0" u="none" strike="noStrike">
                <a:solidFill>
                  <a:srgbClr val="000000"/>
                </a:solidFill>
                <a:effectLst/>
                <a:latin typeface="Calibri" panose="020F0502020204030204" pitchFamily="34" charset="0"/>
              </a:rPr>
              <a:t>L’ESCAP comprend au moins 3 professionnels de santé. Le médecin traitant du patient doit systématiquement faire partie de l’ESCAP.</a:t>
            </a:r>
            <a:r>
              <a:rPr lang="fr-FR" sz="1200" b="0" i="0" u="none" strike="noStrike">
                <a:solidFill>
                  <a:srgbClr val="FF0000"/>
                </a:solidFill>
                <a:effectLst/>
                <a:latin typeface="Calibri" panose="020F0502020204030204" pitchFamily="34" charset="0"/>
              </a:rPr>
              <a:t> </a:t>
            </a:r>
            <a:r>
              <a:rPr lang="fr-FR" sz="1200" b="0" i="0" u="none" strike="noStrike">
                <a:solidFill>
                  <a:srgbClr val="000000"/>
                </a:solidFill>
                <a:effectLst/>
                <a:latin typeface="Calibri" panose="020F0502020204030204" pitchFamily="34" charset="0"/>
              </a:rPr>
              <a:t>Un médecin spécialiste hospitalier peut intégrer l’équipe en fonction des pathologies du patient.</a:t>
            </a:r>
            <a:endParaRPr lang="fr-FR" b="0" i="0">
              <a:effectLst/>
            </a:endParaRPr>
          </a:p>
          <a:p>
            <a:pPr algn="just" rtl="0"/>
            <a:br>
              <a:rPr lang="fr-FR" b="0" i="0">
                <a:effectLst/>
              </a:rPr>
            </a:br>
            <a:r>
              <a:rPr lang="fr-FR" sz="1200" b="0" i="0" u="none" strike="noStrike">
                <a:solidFill>
                  <a:srgbClr val="000000"/>
                </a:solidFill>
                <a:effectLst/>
                <a:latin typeface="Calibri" panose="020F0502020204030204" pitchFamily="34" charset="0"/>
              </a:rPr>
              <a:t>Si le médecin traitant refuse de participer à l’ESCAP, cette dernière ne peut être mise en place.  S’il n’y a pas de médecin traitant, le professionnel qui réalise la grille d’inclusion peut essayer d’en trouver un.</a:t>
            </a:r>
            <a:endParaRPr lang="fr-FR" b="0" i="0">
              <a:effectLst/>
            </a:endParaRPr>
          </a:p>
        </p:txBody>
      </p:sp>
      <p:sp>
        <p:nvSpPr>
          <p:cNvPr id="4" name="Espace réservé du numéro de diapositive 3"/>
          <p:cNvSpPr>
            <a:spLocks noGrp="1"/>
          </p:cNvSpPr>
          <p:nvPr>
            <p:ph type="sldNum" sz="quarter" idx="5"/>
          </p:nvPr>
        </p:nvSpPr>
        <p:spPr/>
        <p:txBody>
          <a:bodyPr/>
          <a:lstStyle/>
          <a:p>
            <a:fld id="{E3821BCC-E090-40CC-A30D-98049B37E8D1}" type="slidenum">
              <a:rPr lang="fr-FR" smtClean="0"/>
              <a:t>7</a:t>
            </a:fld>
            <a:endParaRPr lang="fr-FR"/>
          </a:p>
        </p:txBody>
      </p:sp>
    </p:spTree>
    <p:extLst>
      <p:ext uri="{BB962C8B-B14F-4D97-AF65-F5344CB8AC3E}">
        <p14:creationId xmlns:p14="http://schemas.microsoft.com/office/powerpoint/2010/main" val="989954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rtl="0">
              <a:spcBef>
                <a:spcPts val="1200"/>
              </a:spcBef>
              <a:spcAft>
                <a:spcPts val="1200"/>
              </a:spcAft>
            </a:pPr>
            <a:endParaRPr lang="fr-FR" i="0"/>
          </a:p>
        </p:txBody>
      </p:sp>
      <p:sp>
        <p:nvSpPr>
          <p:cNvPr id="4" name="Espace réservé du numéro de diapositive 3"/>
          <p:cNvSpPr>
            <a:spLocks noGrp="1"/>
          </p:cNvSpPr>
          <p:nvPr>
            <p:ph type="sldNum" sz="quarter" idx="5"/>
          </p:nvPr>
        </p:nvSpPr>
        <p:spPr/>
        <p:txBody>
          <a:bodyPr/>
          <a:lstStyle/>
          <a:p>
            <a:fld id="{E3821BCC-E090-40CC-A30D-98049B37E8D1}" type="slidenum">
              <a:rPr lang="fr-FR" smtClean="0"/>
              <a:t>8</a:t>
            </a:fld>
            <a:endParaRPr lang="fr-FR"/>
          </a:p>
        </p:txBody>
      </p:sp>
    </p:spTree>
    <p:extLst>
      <p:ext uri="{BB962C8B-B14F-4D97-AF65-F5344CB8AC3E}">
        <p14:creationId xmlns:p14="http://schemas.microsoft.com/office/powerpoint/2010/main" val="208427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rtl="0">
              <a:spcBef>
                <a:spcPts val="1200"/>
              </a:spcBef>
              <a:spcAft>
                <a:spcPts val="1200"/>
              </a:spcAft>
            </a:pPr>
            <a:endParaRPr lang="fr-FR" sz="1200" b="0" i="0" u="none" strike="noStrike">
              <a:solidFill>
                <a:srgbClr val="000000"/>
              </a:solidFill>
              <a:effectLst/>
              <a:latin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fld id="{E3821BCC-E090-40CC-A30D-98049B37E8D1}" type="slidenum">
              <a:rPr lang="fr-FR" smtClean="0"/>
              <a:t>11</a:t>
            </a:fld>
            <a:endParaRPr lang="fr-FR"/>
          </a:p>
        </p:txBody>
      </p:sp>
    </p:spTree>
    <p:extLst>
      <p:ext uri="{BB962C8B-B14F-4D97-AF65-F5344CB8AC3E}">
        <p14:creationId xmlns:p14="http://schemas.microsoft.com/office/powerpoint/2010/main" val="1550752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rtl="0" fontAlgn="base">
              <a:spcBef>
                <a:spcPts val="1200"/>
              </a:spcBef>
              <a:buFont typeface="+mj-lt"/>
              <a:buNone/>
            </a:pPr>
            <a:endParaRPr lang="fr-FR" sz="1200" b="0" i="0" u="none" strike="noStrike">
              <a:solidFill>
                <a:srgbClr val="000000"/>
              </a:solidFill>
              <a:effectLst/>
              <a:latin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fld id="{E3821BCC-E090-40CC-A30D-98049B37E8D1}" type="slidenum">
              <a:rPr lang="fr-FR" smtClean="0"/>
              <a:t>12</a:t>
            </a:fld>
            <a:endParaRPr lang="fr-FR"/>
          </a:p>
        </p:txBody>
      </p:sp>
    </p:spTree>
    <p:extLst>
      <p:ext uri="{BB962C8B-B14F-4D97-AF65-F5344CB8AC3E}">
        <p14:creationId xmlns:p14="http://schemas.microsoft.com/office/powerpoint/2010/main" val="1106842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i="0" u="none" strike="noStrike">
              <a:solidFill>
                <a:srgbClr val="000000"/>
              </a:solidFill>
              <a:effectLst/>
              <a:latin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fld id="{E3821BCC-E090-40CC-A30D-98049B37E8D1}" type="slidenum">
              <a:rPr lang="fr-FR" smtClean="0"/>
              <a:t>13</a:t>
            </a:fld>
            <a:endParaRPr lang="fr-FR"/>
          </a:p>
        </p:txBody>
      </p:sp>
    </p:spTree>
    <p:extLst>
      <p:ext uri="{BB962C8B-B14F-4D97-AF65-F5344CB8AC3E}">
        <p14:creationId xmlns:p14="http://schemas.microsoft.com/office/powerpoint/2010/main" val="1854163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0"/>
              <a:t>10. </a:t>
            </a:r>
            <a:r>
              <a:rPr lang="fr-FR" sz="1200" b="0" i="0" u="none" strike="noStrike">
                <a:solidFill>
                  <a:srgbClr val="000000"/>
                </a:solidFill>
                <a:effectLst/>
                <a:latin typeface="Calibri" panose="020F0502020204030204" pitchFamily="34" charset="0"/>
              </a:rPr>
              <a:t>Sur le critère de la mobilité du patient, il est important de prendre en compte les aides techniques. Ainsi, un patient nécessitant un soutien ou des aides techniques obtient un score de 1 et s’il est totalement dépendant en termes de mobilité, son score sera de 2, En cas de situation intermédiaire il obtient un score de 1 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a:solidFill>
                  <a:srgbClr val="000000"/>
                </a:solidFill>
                <a:effectLst/>
                <a:latin typeface="Calibri" panose="020F0502020204030204" pitchFamily="34" charset="0"/>
              </a:rPr>
              <a:t>11. Attention,  l’item continence comprend la continence urinaire et la continence fécale et est évalué en fonction de la situation allant de « pas de problème de continence » : 0 point, à « occasionnelle » : 1 point ; et si l’incontinence est permanente ce sera 2 points.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a:solidFill>
                  <a:srgbClr val="000000"/>
                </a:solidFill>
                <a:effectLst/>
                <a:latin typeface="Calibri" panose="020F0502020204030204" pitchFamily="34" charset="0"/>
              </a:rPr>
              <a:t>12. Poids et nutrition :   ici on ne se concentre pas sur le poids du patient mais sur une variation importante et inexpliquée du poids du patient ou si la dénutrition est avérée. Attention, il ne peut y avoir que 0 ou 2 points sur cet item. Pour obtenir 2 points la perte de poids doit être inexpliquée et rapide (3kg minimum sur une période de 1 mois),</a:t>
            </a:r>
          </a:p>
        </p:txBody>
      </p:sp>
      <p:sp>
        <p:nvSpPr>
          <p:cNvPr id="4" name="Espace réservé du numéro de diapositive 3"/>
          <p:cNvSpPr>
            <a:spLocks noGrp="1"/>
          </p:cNvSpPr>
          <p:nvPr>
            <p:ph type="sldNum" sz="quarter" idx="5"/>
          </p:nvPr>
        </p:nvSpPr>
        <p:spPr/>
        <p:txBody>
          <a:bodyPr/>
          <a:lstStyle/>
          <a:p>
            <a:fld id="{E3821BCC-E090-40CC-A30D-98049B37E8D1}" type="slidenum">
              <a:rPr lang="fr-FR" smtClean="0"/>
              <a:t>14</a:t>
            </a:fld>
            <a:endParaRPr lang="fr-FR"/>
          </a:p>
        </p:txBody>
      </p:sp>
    </p:spTree>
    <p:extLst>
      <p:ext uri="{BB962C8B-B14F-4D97-AF65-F5344CB8AC3E}">
        <p14:creationId xmlns:p14="http://schemas.microsoft.com/office/powerpoint/2010/main" val="1712215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D54A9A44-4336-254F-86EE-65AF88BAB0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0" y="4068234"/>
            <a:ext cx="7632700" cy="554566"/>
          </a:xfrm>
        </p:spPr>
        <p:txBody>
          <a:bodyPr anchor="b">
            <a:noAutofit/>
          </a:bodyPr>
          <a:lstStyle>
            <a:lvl1pPr algn="ctr">
              <a:defRPr sz="3000" b="1" i="0">
                <a:solidFill>
                  <a:srgbClr val="1C4270"/>
                </a:solidFill>
                <a:latin typeface="Raleway" panose="020B0503030101060003" pitchFamily="34" charset="77"/>
              </a:defRPr>
            </a:lvl1pPr>
          </a:lstStyle>
          <a:p>
            <a:r>
              <a:rPr lang="fr-FR"/>
              <a:t>Modifiez le style du titre</a:t>
            </a:r>
            <a:endParaRPr lang="en-US"/>
          </a:p>
        </p:txBody>
      </p:sp>
    </p:spTree>
    <p:extLst>
      <p:ext uri="{BB962C8B-B14F-4D97-AF65-F5344CB8AC3E}">
        <p14:creationId xmlns:p14="http://schemas.microsoft.com/office/powerpoint/2010/main" val="2760001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BD8D912-53A8-824C-8533-4CE4E1D3A8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77334" y="2160589"/>
            <a:ext cx="10712560" cy="3880773"/>
          </a:xfrm>
          <a:prstGeom prst="rect">
            <a:avLst/>
          </a:prstGeom>
        </p:spPr>
        <p:txBody>
          <a:bodyPr/>
          <a:lstStyle>
            <a:lvl1pPr marL="342900" indent="-3429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1pPr>
            <a:lvl2pPr marL="742950" indent="-28575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2pPr>
            <a:lvl3pPr marL="11430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3pPr>
            <a:lvl4pPr marL="16002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4pPr>
            <a:lvl5pPr marL="20574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25/06/2025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9" name="Title 1">
            <a:extLst>
              <a:ext uri="{FF2B5EF4-FFF2-40B4-BE49-F238E27FC236}">
                <a16:creationId xmlns:a16="http://schemas.microsoft.com/office/drawing/2014/main" id="{FE83A47A-DC0B-E14F-B1B5-C97725983894}"/>
              </a:ext>
            </a:extLst>
          </p:cNvPr>
          <p:cNvSpPr>
            <a:spLocks noGrp="1"/>
          </p:cNvSpPr>
          <p:nvPr>
            <p:ph type="ctrTitle"/>
          </p:nvPr>
        </p:nvSpPr>
        <p:spPr>
          <a:xfrm>
            <a:off x="1159317" y="525729"/>
            <a:ext cx="10230577" cy="554566"/>
          </a:xfrm>
        </p:spPr>
        <p:txBody>
          <a:bodyPr anchor="b">
            <a:noAutofit/>
          </a:bodyPr>
          <a:lstStyle>
            <a:lvl1pPr algn="l">
              <a:defRPr sz="3200" b="1" i="0">
                <a:solidFill>
                  <a:srgbClr val="1C4270"/>
                </a:solidFill>
                <a:latin typeface="Raleway" panose="020B0503030101060003" pitchFamily="34" charset="77"/>
              </a:defRPr>
            </a:lvl1pPr>
          </a:lstStyle>
          <a:p>
            <a:r>
              <a:rPr lang="fr-FR"/>
              <a:t>Modifiez le style du titre</a:t>
            </a:r>
            <a:endParaRPr lang="en-US"/>
          </a:p>
        </p:txBody>
      </p:sp>
    </p:spTree>
    <p:extLst>
      <p:ext uri="{BB962C8B-B14F-4D97-AF65-F5344CB8AC3E}">
        <p14:creationId xmlns:p14="http://schemas.microsoft.com/office/powerpoint/2010/main" val="3340266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157B410-A500-E945-BA3B-42B7D0ADF5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77334" y="2160589"/>
            <a:ext cx="8596668" cy="3880773"/>
          </a:xfrm>
          <a:prstGeom prst="rect">
            <a:avLst/>
          </a:prstGeom>
        </p:spPr>
        <p:txBody>
          <a:bodyPr/>
          <a:lstStyle>
            <a:lvl1pPr marL="342900" indent="-3429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1pPr>
            <a:lvl2pPr marL="742950" indent="-28575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2pPr>
            <a:lvl3pPr marL="11430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3pPr>
            <a:lvl4pPr marL="16002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4pPr>
            <a:lvl5pPr marL="20574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25/06/2025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9" name="Title 1">
            <a:extLst>
              <a:ext uri="{FF2B5EF4-FFF2-40B4-BE49-F238E27FC236}">
                <a16:creationId xmlns:a16="http://schemas.microsoft.com/office/drawing/2014/main" id="{FE83A47A-DC0B-E14F-B1B5-C97725983894}"/>
              </a:ext>
            </a:extLst>
          </p:cNvPr>
          <p:cNvSpPr>
            <a:spLocks noGrp="1"/>
          </p:cNvSpPr>
          <p:nvPr>
            <p:ph type="ctrTitle"/>
          </p:nvPr>
        </p:nvSpPr>
        <p:spPr>
          <a:xfrm>
            <a:off x="1159318" y="525729"/>
            <a:ext cx="10407040" cy="554566"/>
          </a:xfrm>
        </p:spPr>
        <p:txBody>
          <a:bodyPr anchor="b">
            <a:noAutofit/>
          </a:bodyPr>
          <a:lstStyle>
            <a:lvl1pPr algn="l">
              <a:defRPr sz="3200" b="1" i="0">
                <a:solidFill>
                  <a:srgbClr val="1C4270"/>
                </a:solidFill>
                <a:latin typeface="Raleway" panose="020B0503030101060003" pitchFamily="34" charset="77"/>
              </a:defRPr>
            </a:lvl1pPr>
          </a:lstStyle>
          <a:p>
            <a:r>
              <a:rPr lang="fr-FR"/>
              <a:t>Modifiez le style du titre</a:t>
            </a:r>
            <a:endParaRPr lang="en-US"/>
          </a:p>
        </p:txBody>
      </p:sp>
    </p:spTree>
    <p:extLst>
      <p:ext uri="{BB962C8B-B14F-4D97-AF65-F5344CB8AC3E}">
        <p14:creationId xmlns:p14="http://schemas.microsoft.com/office/powerpoint/2010/main" val="550054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8EAA211-D4FC-1B4E-BEDA-4A98774028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77334" y="2160589"/>
            <a:ext cx="8596668" cy="3880773"/>
          </a:xfrm>
          <a:prstGeom prst="rect">
            <a:avLst/>
          </a:prstGeom>
        </p:spPr>
        <p:txBody>
          <a:bodyPr/>
          <a:lstStyle>
            <a:lvl1pPr marL="342900" indent="-3429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1pPr>
            <a:lvl2pPr marL="742950" indent="-28575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2pPr>
            <a:lvl3pPr marL="11430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3pPr>
            <a:lvl4pPr marL="16002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4pPr>
            <a:lvl5pPr marL="20574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25/06/2025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9" name="Title 1">
            <a:extLst>
              <a:ext uri="{FF2B5EF4-FFF2-40B4-BE49-F238E27FC236}">
                <a16:creationId xmlns:a16="http://schemas.microsoft.com/office/drawing/2014/main" id="{FE83A47A-DC0B-E14F-B1B5-C97725983894}"/>
              </a:ext>
            </a:extLst>
          </p:cNvPr>
          <p:cNvSpPr>
            <a:spLocks noGrp="1"/>
          </p:cNvSpPr>
          <p:nvPr>
            <p:ph type="ctrTitle"/>
          </p:nvPr>
        </p:nvSpPr>
        <p:spPr>
          <a:xfrm>
            <a:off x="1159318" y="525729"/>
            <a:ext cx="10407040" cy="554566"/>
          </a:xfrm>
        </p:spPr>
        <p:txBody>
          <a:bodyPr anchor="b">
            <a:noAutofit/>
          </a:bodyPr>
          <a:lstStyle>
            <a:lvl1pPr algn="l">
              <a:defRPr sz="3200" b="1" i="0">
                <a:solidFill>
                  <a:srgbClr val="1C4270"/>
                </a:solidFill>
                <a:latin typeface="Raleway" panose="020B0503030101060003" pitchFamily="34" charset="77"/>
              </a:defRPr>
            </a:lvl1pPr>
          </a:lstStyle>
          <a:p>
            <a:r>
              <a:rPr lang="fr-FR"/>
              <a:t>Modifiez le style du titre</a:t>
            </a:r>
            <a:endParaRPr lang="en-US"/>
          </a:p>
        </p:txBody>
      </p:sp>
    </p:spTree>
    <p:extLst>
      <p:ext uri="{BB962C8B-B14F-4D97-AF65-F5344CB8AC3E}">
        <p14:creationId xmlns:p14="http://schemas.microsoft.com/office/powerpoint/2010/main" val="1483701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21D65E6-84D1-DF42-AEA9-30E50B59F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77334" y="2160589"/>
            <a:ext cx="8596668" cy="3880773"/>
          </a:xfrm>
          <a:prstGeom prst="rect">
            <a:avLst/>
          </a:prstGeom>
        </p:spPr>
        <p:txBody>
          <a:bodyPr/>
          <a:lstStyle>
            <a:lvl1pPr marL="342900" indent="-3429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1pPr>
            <a:lvl2pPr marL="742950" indent="-28575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2pPr>
            <a:lvl3pPr marL="11430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3pPr>
            <a:lvl4pPr marL="16002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4pPr>
            <a:lvl5pPr marL="20574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25/06/2025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9" name="Title 1">
            <a:extLst>
              <a:ext uri="{FF2B5EF4-FFF2-40B4-BE49-F238E27FC236}">
                <a16:creationId xmlns:a16="http://schemas.microsoft.com/office/drawing/2014/main" id="{FE83A47A-DC0B-E14F-B1B5-C97725983894}"/>
              </a:ext>
            </a:extLst>
          </p:cNvPr>
          <p:cNvSpPr>
            <a:spLocks noGrp="1"/>
          </p:cNvSpPr>
          <p:nvPr>
            <p:ph type="ctrTitle"/>
          </p:nvPr>
        </p:nvSpPr>
        <p:spPr>
          <a:xfrm>
            <a:off x="1159318" y="525729"/>
            <a:ext cx="10407040" cy="554566"/>
          </a:xfrm>
        </p:spPr>
        <p:txBody>
          <a:bodyPr anchor="b">
            <a:noAutofit/>
          </a:bodyPr>
          <a:lstStyle>
            <a:lvl1pPr algn="l">
              <a:defRPr sz="3200" b="1" i="0">
                <a:solidFill>
                  <a:srgbClr val="1C4270"/>
                </a:solidFill>
                <a:latin typeface="Raleway" panose="020B0503030101060003" pitchFamily="34" charset="77"/>
              </a:defRPr>
            </a:lvl1pPr>
          </a:lstStyle>
          <a:p>
            <a:r>
              <a:rPr lang="fr-FR"/>
              <a:t>Modifiez le style du titre</a:t>
            </a:r>
            <a:endParaRPr lang="en-US"/>
          </a:p>
        </p:txBody>
      </p:sp>
    </p:spTree>
    <p:extLst>
      <p:ext uri="{BB962C8B-B14F-4D97-AF65-F5344CB8AC3E}">
        <p14:creationId xmlns:p14="http://schemas.microsoft.com/office/powerpoint/2010/main" val="252953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re et contenu">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04A24A74-C20E-E447-8655-182049D251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77334" y="2160589"/>
            <a:ext cx="8596668" cy="3880773"/>
          </a:xfrm>
          <a:prstGeom prst="rect">
            <a:avLst/>
          </a:prstGeom>
        </p:spPr>
        <p:txBody>
          <a:bodyPr/>
          <a:lstStyle>
            <a:lvl1pPr marL="342900" indent="-3429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1pPr>
            <a:lvl2pPr marL="742950" indent="-28575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2pPr>
            <a:lvl3pPr marL="11430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3pPr>
            <a:lvl4pPr marL="16002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4pPr>
            <a:lvl5pPr marL="20574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25/06/2025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9" name="Title 1">
            <a:extLst>
              <a:ext uri="{FF2B5EF4-FFF2-40B4-BE49-F238E27FC236}">
                <a16:creationId xmlns:a16="http://schemas.microsoft.com/office/drawing/2014/main" id="{FE83A47A-DC0B-E14F-B1B5-C97725983894}"/>
              </a:ext>
            </a:extLst>
          </p:cNvPr>
          <p:cNvSpPr>
            <a:spLocks noGrp="1"/>
          </p:cNvSpPr>
          <p:nvPr>
            <p:ph type="ctrTitle"/>
          </p:nvPr>
        </p:nvSpPr>
        <p:spPr>
          <a:xfrm>
            <a:off x="1159318" y="525729"/>
            <a:ext cx="10407040" cy="554566"/>
          </a:xfrm>
        </p:spPr>
        <p:txBody>
          <a:bodyPr anchor="b">
            <a:noAutofit/>
          </a:bodyPr>
          <a:lstStyle>
            <a:lvl1pPr algn="l">
              <a:defRPr sz="3200" b="1" i="0">
                <a:solidFill>
                  <a:srgbClr val="1C4270"/>
                </a:solidFill>
                <a:latin typeface="Raleway" panose="020B0503030101060003" pitchFamily="34" charset="77"/>
              </a:defRPr>
            </a:lvl1pPr>
          </a:lstStyle>
          <a:p>
            <a:r>
              <a:rPr lang="fr-FR"/>
              <a:t>Modifiez le style du titre</a:t>
            </a:r>
            <a:endParaRPr lang="en-US"/>
          </a:p>
        </p:txBody>
      </p:sp>
      <p:pic>
        <p:nvPicPr>
          <p:cNvPr id="7" name="Image 6">
            <a:extLst>
              <a:ext uri="{FF2B5EF4-FFF2-40B4-BE49-F238E27FC236}">
                <a16:creationId xmlns:a16="http://schemas.microsoft.com/office/drawing/2014/main" id="{46EBCBC9-2823-BA45-A7DF-CDA33DFCA9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69918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5671619-46AE-FE42-95F6-3A58E8B71B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77334" y="2160589"/>
            <a:ext cx="8596668" cy="3880773"/>
          </a:xfrm>
          <a:prstGeom prst="rect">
            <a:avLst/>
          </a:prstGeom>
        </p:spPr>
        <p:txBody>
          <a:bodyPr/>
          <a:lstStyle>
            <a:lvl1pPr marL="342900" indent="-3429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1pPr>
            <a:lvl2pPr marL="742950" indent="-28575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2pPr>
            <a:lvl3pPr marL="11430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3pPr>
            <a:lvl4pPr marL="16002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4pPr>
            <a:lvl5pPr marL="20574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25/06/2025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9" name="Title 1">
            <a:extLst>
              <a:ext uri="{FF2B5EF4-FFF2-40B4-BE49-F238E27FC236}">
                <a16:creationId xmlns:a16="http://schemas.microsoft.com/office/drawing/2014/main" id="{FE83A47A-DC0B-E14F-B1B5-C97725983894}"/>
              </a:ext>
            </a:extLst>
          </p:cNvPr>
          <p:cNvSpPr>
            <a:spLocks noGrp="1"/>
          </p:cNvSpPr>
          <p:nvPr>
            <p:ph type="ctrTitle"/>
          </p:nvPr>
        </p:nvSpPr>
        <p:spPr>
          <a:xfrm>
            <a:off x="1159318" y="525729"/>
            <a:ext cx="10407040" cy="554566"/>
          </a:xfrm>
        </p:spPr>
        <p:txBody>
          <a:bodyPr anchor="b">
            <a:noAutofit/>
          </a:bodyPr>
          <a:lstStyle>
            <a:lvl1pPr algn="l">
              <a:defRPr sz="3200" b="1" i="0">
                <a:solidFill>
                  <a:srgbClr val="1C4270"/>
                </a:solidFill>
                <a:latin typeface="Raleway" panose="020B0503030101060003" pitchFamily="34" charset="77"/>
              </a:defRPr>
            </a:lvl1pPr>
          </a:lstStyle>
          <a:p>
            <a:r>
              <a:rPr lang="fr-FR"/>
              <a:t>Modifiez le style du titre</a:t>
            </a:r>
            <a:endParaRPr lang="en-US"/>
          </a:p>
        </p:txBody>
      </p:sp>
    </p:spTree>
    <p:extLst>
      <p:ext uri="{BB962C8B-B14F-4D97-AF65-F5344CB8AC3E}">
        <p14:creationId xmlns:p14="http://schemas.microsoft.com/office/powerpoint/2010/main" val="3215532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4132FCF-DE86-994E-ADA4-5857102AC6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77334" y="2160589"/>
            <a:ext cx="8596668" cy="3880773"/>
          </a:xfrm>
          <a:prstGeom prst="rect">
            <a:avLst/>
          </a:prstGeom>
        </p:spPr>
        <p:txBody>
          <a:bodyPr/>
          <a:lstStyle>
            <a:lvl1pPr marL="342900" indent="-3429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1pPr>
            <a:lvl2pPr marL="742950" indent="-28575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2pPr>
            <a:lvl3pPr marL="11430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3pPr>
            <a:lvl4pPr marL="16002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4pPr>
            <a:lvl5pPr marL="20574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25/06/2025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9" name="Title 1">
            <a:extLst>
              <a:ext uri="{FF2B5EF4-FFF2-40B4-BE49-F238E27FC236}">
                <a16:creationId xmlns:a16="http://schemas.microsoft.com/office/drawing/2014/main" id="{FE83A47A-DC0B-E14F-B1B5-C97725983894}"/>
              </a:ext>
            </a:extLst>
          </p:cNvPr>
          <p:cNvSpPr>
            <a:spLocks noGrp="1"/>
          </p:cNvSpPr>
          <p:nvPr>
            <p:ph type="ctrTitle"/>
          </p:nvPr>
        </p:nvSpPr>
        <p:spPr>
          <a:xfrm>
            <a:off x="1159318" y="525729"/>
            <a:ext cx="10407040" cy="554566"/>
          </a:xfrm>
        </p:spPr>
        <p:txBody>
          <a:bodyPr anchor="b">
            <a:noAutofit/>
          </a:bodyPr>
          <a:lstStyle>
            <a:lvl1pPr algn="l">
              <a:defRPr sz="3200" b="1" i="0">
                <a:solidFill>
                  <a:srgbClr val="1C4270"/>
                </a:solidFill>
                <a:latin typeface="Raleway" panose="020B0503030101060003" pitchFamily="34" charset="77"/>
              </a:defRPr>
            </a:lvl1pPr>
          </a:lstStyle>
          <a:p>
            <a:r>
              <a:rPr lang="fr-FR"/>
              <a:t>Modifiez le style du titre</a:t>
            </a:r>
            <a:endParaRPr lang="en-US"/>
          </a:p>
        </p:txBody>
      </p:sp>
    </p:spTree>
    <p:extLst>
      <p:ext uri="{BB962C8B-B14F-4D97-AF65-F5344CB8AC3E}">
        <p14:creationId xmlns:p14="http://schemas.microsoft.com/office/powerpoint/2010/main" val="1249326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B08C50B-0AD9-0942-9035-7588837E7D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77334" y="2160589"/>
            <a:ext cx="8596668" cy="3880773"/>
          </a:xfrm>
          <a:prstGeom prst="rect">
            <a:avLst/>
          </a:prstGeom>
        </p:spPr>
        <p:txBody>
          <a:bodyPr/>
          <a:lstStyle>
            <a:lvl1pPr marL="342900" indent="-3429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1pPr>
            <a:lvl2pPr marL="742950" indent="-28575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2pPr>
            <a:lvl3pPr marL="11430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3pPr>
            <a:lvl4pPr marL="16002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4pPr>
            <a:lvl5pPr marL="20574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25/06/2025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9" name="Title 1">
            <a:extLst>
              <a:ext uri="{FF2B5EF4-FFF2-40B4-BE49-F238E27FC236}">
                <a16:creationId xmlns:a16="http://schemas.microsoft.com/office/drawing/2014/main" id="{FE83A47A-DC0B-E14F-B1B5-C97725983894}"/>
              </a:ext>
            </a:extLst>
          </p:cNvPr>
          <p:cNvSpPr>
            <a:spLocks noGrp="1"/>
          </p:cNvSpPr>
          <p:nvPr>
            <p:ph type="ctrTitle"/>
          </p:nvPr>
        </p:nvSpPr>
        <p:spPr>
          <a:xfrm>
            <a:off x="1159318" y="525729"/>
            <a:ext cx="10407040" cy="554566"/>
          </a:xfrm>
        </p:spPr>
        <p:txBody>
          <a:bodyPr anchor="b">
            <a:noAutofit/>
          </a:bodyPr>
          <a:lstStyle>
            <a:lvl1pPr algn="l">
              <a:defRPr sz="3200" b="1" i="0">
                <a:solidFill>
                  <a:srgbClr val="1C4270"/>
                </a:solidFill>
                <a:latin typeface="Raleway" panose="020B0503030101060003" pitchFamily="34" charset="77"/>
              </a:defRPr>
            </a:lvl1pPr>
          </a:lstStyle>
          <a:p>
            <a:r>
              <a:rPr lang="fr-FR"/>
              <a:t>Modifiez le style du titre</a:t>
            </a:r>
            <a:endParaRPr lang="en-US"/>
          </a:p>
        </p:txBody>
      </p:sp>
    </p:spTree>
    <p:extLst>
      <p:ext uri="{BB962C8B-B14F-4D97-AF65-F5344CB8AC3E}">
        <p14:creationId xmlns:p14="http://schemas.microsoft.com/office/powerpoint/2010/main" val="2521274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Titre et contenu">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9039C06-2166-894E-B1D7-842A5701B5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77334" y="2160589"/>
            <a:ext cx="8596668" cy="3880773"/>
          </a:xfrm>
          <a:prstGeom prst="rect">
            <a:avLst/>
          </a:prstGeom>
        </p:spPr>
        <p:txBody>
          <a:bodyPr/>
          <a:lstStyle>
            <a:lvl1pPr marL="342900" indent="-3429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1pPr>
            <a:lvl2pPr marL="742950" indent="-28575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2pPr>
            <a:lvl3pPr marL="11430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3pPr>
            <a:lvl4pPr marL="16002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4pPr>
            <a:lvl5pPr marL="20574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25/06/2025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9" name="Title 1">
            <a:extLst>
              <a:ext uri="{FF2B5EF4-FFF2-40B4-BE49-F238E27FC236}">
                <a16:creationId xmlns:a16="http://schemas.microsoft.com/office/drawing/2014/main" id="{FE83A47A-DC0B-E14F-B1B5-C97725983894}"/>
              </a:ext>
            </a:extLst>
          </p:cNvPr>
          <p:cNvSpPr>
            <a:spLocks noGrp="1"/>
          </p:cNvSpPr>
          <p:nvPr>
            <p:ph type="ctrTitle"/>
          </p:nvPr>
        </p:nvSpPr>
        <p:spPr>
          <a:xfrm>
            <a:off x="1159318" y="525729"/>
            <a:ext cx="10407040" cy="554566"/>
          </a:xfrm>
        </p:spPr>
        <p:txBody>
          <a:bodyPr anchor="b">
            <a:noAutofit/>
          </a:bodyPr>
          <a:lstStyle>
            <a:lvl1pPr algn="l">
              <a:defRPr sz="3200" b="1" i="0">
                <a:solidFill>
                  <a:srgbClr val="1C4270"/>
                </a:solidFill>
                <a:latin typeface="Raleway" panose="020B0503030101060003" pitchFamily="34" charset="77"/>
              </a:defRPr>
            </a:lvl1pPr>
          </a:lstStyle>
          <a:p>
            <a:r>
              <a:rPr lang="fr-FR"/>
              <a:t>Modifiez le style du titre</a:t>
            </a:r>
            <a:endParaRPr lang="en-US"/>
          </a:p>
        </p:txBody>
      </p:sp>
    </p:spTree>
    <p:extLst>
      <p:ext uri="{BB962C8B-B14F-4D97-AF65-F5344CB8AC3E}">
        <p14:creationId xmlns:p14="http://schemas.microsoft.com/office/powerpoint/2010/main" val="4082110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a:p>
        </p:txBody>
      </p:sp>
      <p:sp>
        <p:nvSpPr>
          <p:cNvPr id="3" name="Text Placeholder 2"/>
          <p:cNvSpPr>
            <a:spLocks noGrp="1"/>
          </p:cNvSpPr>
          <p:nvPr>
            <p:ph type="body" idx="1"/>
          </p:nvPr>
        </p:nvSpPr>
        <p:spPr>
          <a:xfrm>
            <a:off x="677335" y="4527448"/>
            <a:ext cx="8596668" cy="860400"/>
          </a:xfrm>
          <a:prstGeom prst="rect">
            <a:avLst/>
          </a:prstGeo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25/06/2025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Tree>
    <p:extLst>
      <p:ext uri="{BB962C8B-B14F-4D97-AF65-F5344CB8AC3E}">
        <p14:creationId xmlns:p14="http://schemas.microsoft.com/office/powerpoint/2010/main" val="989458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FEE399E-18F5-DB4B-8DA3-E56204D47F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0" y="4068234"/>
            <a:ext cx="7632700" cy="554566"/>
          </a:xfrm>
        </p:spPr>
        <p:txBody>
          <a:bodyPr anchor="b">
            <a:noAutofit/>
          </a:bodyPr>
          <a:lstStyle>
            <a:lvl1pPr algn="ctr">
              <a:defRPr sz="3000" b="1" i="0">
                <a:solidFill>
                  <a:srgbClr val="1C4270"/>
                </a:solidFill>
                <a:latin typeface="Raleway" panose="020B0503030101060003" pitchFamily="34" charset="77"/>
              </a:defRPr>
            </a:lvl1pPr>
          </a:lstStyle>
          <a:p>
            <a:r>
              <a:rPr lang="fr-FR"/>
              <a:t>Modifiez le style du titre</a:t>
            </a:r>
            <a:endParaRPr lang="en-US"/>
          </a:p>
        </p:txBody>
      </p:sp>
    </p:spTree>
    <p:extLst>
      <p:ext uri="{BB962C8B-B14F-4D97-AF65-F5344CB8AC3E}">
        <p14:creationId xmlns:p14="http://schemas.microsoft.com/office/powerpoint/2010/main" val="2837445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77334" y="2160589"/>
            <a:ext cx="4184035" cy="3880772"/>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5089970" y="2160589"/>
            <a:ext cx="4184034" cy="388077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25/06/2025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6144E88-AB25-4DCB-A1C6-2EE298ADB565}" type="slidenum">
              <a:rPr lang="fr-FR" smtClean="0"/>
              <a:t>‹N°›</a:t>
            </a:fld>
            <a:endParaRPr lang="fr-FR"/>
          </a:p>
        </p:txBody>
      </p:sp>
    </p:spTree>
    <p:extLst>
      <p:ext uri="{BB962C8B-B14F-4D97-AF65-F5344CB8AC3E}">
        <p14:creationId xmlns:p14="http://schemas.microsoft.com/office/powerpoint/2010/main" val="3737503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675745" y="2160983"/>
            <a:ext cx="4185623"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a:prstGeom prst="rect">
            <a:avLst/>
          </a:prstGeo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5088383" y="2160983"/>
            <a:ext cx="4185618"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a:prstGeom prst="rect">
            <a:avLst/>
          </a:prstGeo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25/06/2025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6144E88-AB25-4DCB-A1C6-2EE298ADB565}" type="slidenum">
              <a:rPr lang="fr-FR" smtClean="0"/>
              <a:t>‹N°›</a:t>
            </a:fld>
            <a:endParaRPr lang="fr-FR"/>
          </a:p>
        </p:txBody>
      </p:sp>
    </p:spTree>
    <p:extLst>
      <p:ext uri="{BB962C8B-B14F-4D97-AF65-F5344CB8AC3E}">
        <p14:creationId xmlns:p14="http://schemas.microsoft.com/office/powerpoint/2010/main" val="2364992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a:p>
        </p:txBody>
      </p:sp>
      <p:sp>
        <p:nvSpPr>
          <p:cNvPr id="3" name="Date Placeholder 2"/>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25/06/2025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6144E88-AB25-4DCB-A1C6-2EE298ADB565}" type="slidenum">
              <a:rPr lang="fr-FR" smtClean="0"/>
              <a:t>‹N°›</a:t>
            </a:fld>
            <a:endParaRPr lang="fr-FR"/>
          </a:p>
        </p:txBody>
      </p:sp>
    </p:spTree>
    <p:extLst>
      <p:ext uri="{BB962C8B-B14F-4D97-AF65-F5344CB8AC3E}">
        <p14:creationId xmlns:p14="http://schemas.microsoft.com/office/powerpoint/2010/main" val="459087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25/06/2025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6144E88-AB25-4DCB-A1C6-2EE298ADB565}" type="slidenum">
              <a:rPr lang="fr-FR" smtClean="0"/>
              <a:t>‹N°›</a:t>
            </a:fld>
            <a:endParaRPr lang="fr-FR"/>
          </a:p>
        </p:txBody>
      </p:sp>
    </p:spTree>
    <p:extLst>
      <p:ext uri="{BB962C8B-B14F-4D97-AF65-F5344CB8AC3E}">
        <p14:creationId xmlns:p14="http://schemas.microsoft.com/office/powerpoint/2010/main" val="1951181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a:p>
        </p:txBody>
      </p:sp>
      <p:sp>
        <p:nvSpPr>
          <p:cNvPr id="3" name="Content Placeholder 2"/>
          <p:cNvSpPr>
            <a:spLocks noGrp="1"/>
          </p:cNvSpPr>
          <p:nvPr>
            <p:ph idx="1"/>
          </p:nvPr>
        </p:nvSpPr>
        <p:spPr>
          <a:xfrm>
            <a:off x="4760461" y="514924"/>
            <a:ext cx="4513541" cy="5526437"/>
          </a:xfrm>
          <a:prstGeom prst="rect">
            <a:avLst/>
          </a:prstGeo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677334" y="2777069"/>
            <a:ext cx="3854528" cy="2584449"/>
          </a:xfrm>
          <a:prstGeom prst="rect">
            <a:avLst/>
          </a:prstGeo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25/06/2025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6144E88-AB25-4DCB-A1C6-2EE298ADB565}" type="slidenum">
              <a:rPr lang="fr-FR" smtClean="0"/>
              <a:t>‹N°›</a:t>
            </a:fld>
            <a:endParaRPr lang="fr-FR"/>
          </a:p>
        </p:txBody>
      </p:sp>
    </p:spTree>
    <p:extLst>
      <p:ext uri="{BB962C8B-B14F-4D97-AF65-F5344CB8AC3E}">
        <p14:creationId xmlns:p14="http://schemas.microsoft.com/office/powerpoint/2010/main" val="3625068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a:p>
        </p:txBody>
      </p:sp>
      <p:sp>
        <p:nvSpPr>
          <p:cNvPr id="3" name="Picture Placeholder 2"/>
          <p:cNvSpPr>
            <a:spLocks noGrp="1" noChangeAspect="1"/>
          </p:cNvSpPr>
          <p:nvPr>
            <p:ph type="pic" idx="1"/>
          </p:nvPr>
        </p:nvSpPr>
        <p:spPr>
          <a:xfrm>
            <a:off x="677334" y="609600"/>
            <a:ext cx="8596668" cy="3845718"/>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a:xfrm>
            <a:off x="677334" y="5367338"/>
            <a:ext cx="8596667" cy="674024"/>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25/06/2025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6144E88-AB25-4DCB-A1C6-2EE298ADB565}" type="slidenum">
              <a:rPr lang="fr-FR" smtClean="0"/>
              <a:t>‹N°›</a:t>
            </a:fld>
            <a:endParaRPr lang="fr-FR"/>
          </a:p>
        </p:txBody>
      </p:sp>
    </p:spTree>
    <p:extLst>
      <p:ext uri="{BB962C8B-B14F-4D97-AF65-F5344CB8AC3E}">
        <p14:creationId xmlns:p14="http://schemas.microsoft.com/office/powerpoint/2010/main" val="28385139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a:p>
        </p:txBody>
      </p:sp>
      <p:sp>
        <p:nvSpPr>
          <p:cNvPr id="3" name="Text Placeholder 2"/>
          <p:cNvSpPr>
            <a:spLocks noGrp="1"/>
          </p:cNvSpPr>
          <p:nvPr>
            <p:ph type="body" idx="1"/>
          </p:nvPr>
        </p:nvSpPr>
        <p:spPr>
          <a:xfrm>
            <a:off x="677335" y="4470400"/>
            <a:ext cx="8596668" cy="1570962"/>
          </a:xfrm>
          <a:prstGeom prst="rect">
            <a:avLst/>
          </a:prstGeo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25/06/2025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Tree>
    <p:extLst>
      <p:ext uri="{BB962C8B-B14F-4D97-AF65-F5344CB8AC3E}">
        <p14:creationId xmlns:p14="http://schemas.microsoft.com/office/powerpoint/2010/main" val="5841988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a:p>
        </p:txBody>
      </p:sp>
      <p:sp>
        <p:nvSpPr>
          <p:cNvPr id="23" name="Text Placeholder 9"/>
          <p:cNvSpPr>
            <a:spLocks noGrp="1"/>
          </p:cNvSpPr>
          <p:nvPr>
            <p:ph type="body" sz="quarter" idx="13"/>
          </p:nvPr>
        </p:nvSpPr>
        <p:spPr>
          <a:xfrm>
            <a:off x="1366139" y="3632200"/>
            <a:ext cx="7224524" cy="381000"/>
          </a:xfrm>
          <a:prstGeom prst="rect">
            <a:avLst/>
          </a:prstGeo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a:prstGeom prst="rect">
            <a:avLst/>
          </a:prstGeo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25/06/2025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12740639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25/06/2025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Tree>
    <p:extLst>
      <p:ext uri="{BB962C8B-B14F-4D97-AF65-F5344CB8AC3E}">
        <p14:creationId xmlns:p14="http://schemas.microsoft.com/office/powerpoint/2010/main" val="2226106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a:p>
        </p:txBody>
      </p:sp>
      <p:sp>
        <p:nvSpPr>
          <p:cNvPr id="23" name="Text Placeholder 9"/>
          <p:cNvSpPr>
            <a:spLocks noGrp="1"/>
          </p:cNvSpPr>
          <p:nvPr>
            <p:ph type="body" sz="quarter" idx="13"/>
          </p:nvPr>
        </p:nvSpPr>
        <p:spPr>
          <a:xfrm>
            <a:off x="677332" y="4013200"/>
            <a:ext cx="8596669" cy="514248"/>
          </a:xfrm>
          <a:prstGeom prst="rect">
            <a:avLst/>
          </a:prstGeo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25/06/2025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27043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8DE7EA7-CEDD-6949-AF66-A0A71A1D9F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0" y="4068234"/>
            <a:ext cx="7632700" cy="554566"/>
          </a:xfrm>
        </p:spPr>
        <p:txBody>
          <a:bodyPr anchor="b">
            <a:noAutofit/>
          </a:bodyPr>
          <a:lstStyle>
            <a:lvl1pPr algn="ctr">
              <a:defRPr sz="3000" b="1" i="0">
                <a:solidFill>
                  <a:srgbClr val="1C4270"/>
                </a:solidFill>
                <a:latin typeface="Raleway" panose="020B0503030101060003" pitchFamily="34" charset="77"/>
              </a:defRPr>
            </a:lvl1pPr>
          </a:lstStyle>
          <a:p>
            <a:r>
              <a:rPr lang="fr-FR"/>
              <a:t>Modifiez le style du titre</a:t>
            </a:r>
            <a:endParaRPr lang="en-US"/>
          </a:p>
        </p:txBody>
      </p:sp>
      <p:pic>
        <p:nvPicPr>
          <p:cNvPr id="9" name="Image 8">
            <a:extLst>
              <a:ext uri="{FF2B5EF4-FFF2-40B4-BE49-F238E27FC236}">
                <a16:creationId xmlns:a16="http://schemas.microsoft.com/office/drawing/2014/main" id="{82F5CD1D-CDF3-D04E-ACDC-09B9C546F6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8199" y="297812"/>
            <a:ext cx="7570101" cy="3664588"/>
          </a:xfrm>
          <a:prstGeom prst="rect">
            <a:avLst/>
          </a:prstGeom>
        </p:spPr>
      </p:pic>
    </p:spTree>
    <p:extLst>
      <p:ext uri="{BB962C8B-B14F-4D97-AF65-F5344CB8AC3E}">
        <p14:creationId xmlns:p14="http://schemas.microsoft.com/office/powerpoint/2010/main" val="9960178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a:p>
        </p:txBody>
      </p:sp>
      <p:sp>
        <p:nvSpPr>
          <p:cNvPr id="23" name="Text Placeholder 9"/>
          <p:cNvSpPr>
            <a:spLocks noGrp="1"/>
          </p:cNvSpPr>
          <p:nvPr>
            <p:ph type="body" sz="quarter" idx="13"/>
          </p:nvPr>
        </p:nvSpPr>
        <p:spPr>
          <a:xfrm>
            <a:off x="677332" y="4013200"/>
            <a:ext cx="8596669" cy="514248"/>
          </a:xfrm>
          <a:prstGeom prst="rect">
            <a:avLst/>
          </a:prstGeo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25/06/2025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Tree>
    <p:extLst>
      <p:ext uri="{BB962C8B-B14F-4D97-AF65-F5344CB8AC3E}">
        <p14:creationId xmlns:p14="http://schemas.microsoft.com/office/powerpoint/2010/main" val="37117456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a:xfrm>
            <a:off x="677334" y="2160589"/>
            <a:ext cx="8596668" cy="388077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25/06/2025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Tree>
    <p:extLst>
      <p:ext uri="{BB962C8B-B14F-4D97-AF65-F5344CB8AC3E}">
        <p14:creationId xmlns:p14="http://schemas.microsoft.com/office/powerpoint/2010/main" val="7568528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a:p>
        </p:txBody>
      </p:sp>
      <p:sp>
        <p:nvSpPr>
          <p:cNvPr id="3" name="Vertical Text Placeholder 2"/>
          <p:cNvSpPr>
            <a:spLocks noGrp="1"/>
          </p:cNvSpPr>
          <p:nvPr>
            <p:ph type="body" orient="vert" idx="1"/>
          </p:nvPr>
        </p:nvSpPr>
        <p:spPr>
          <a:xfrm>
            <a:off x="677335" y="609600"/>
            <a:ext cx="7060150" cy="5251450"/>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25/06/2025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Tree>
    <p:extLst>
      <p:ext uri="{BB962C8B-B14F-4D97-AF65-F5344CB8AC3E}">
        <p14:creationId xmlns:p14="http://schemas.microsoft.com/office/powerpoint/2010/main" val="3050942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BBB167F-7844-0642-920E-D49329E74B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77334" y="2160589"/>
            <a:ext cx="8596668" cy="3880773"/>
          </a:xfrm>
          <a:prstGeom prst="rect">
            <a:avLst/>
          </a:prstGeom>
        </p:spPr>
        <p:txBody>
          <a:bodyPr/>
          <a:lstStyle>
            <a:lvl1pPr marL="342900" indent="-3429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1pPr>
            <a:lvl2pPr marL="742950" indent="-28575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2pPr>
            <a:lvl3pPr marL="11430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3pPr>
            <a:lvl4pPr marL="16002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4pPr>
            <a:lvl5pPr marL="20574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25/06/2025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9" name="Title 1">
            <a:extLst>
              <a:ext uri="{FF2B5EF4-FFF2-40B4-BE49-F238E27FC236}">
                <a16:creationId xmlns:a16="http://schemas.microsoft.com/office/drawing/2014/main" id="{FE83A47A-DC0B-E14F-B1B5-C97725983894}"/>
              </a:ext>
            </a:extLst>
          </p:cNvPr>
          <p:cNvSpPr>
            <a:spLocks noGrp="1"/>
          </p:cNvSpPr>
          <p:nvPr>
            <p:ph type="ctrTitle"/>
          </p:nvPr>
        </p:nvSpPr>
        <p:spPr>
          <a:xfrm>
            <a:off x="1159318" y="525729"/>
            <a:ext cx="10407040" cy="554566"/>
          </a:xfrm>
        </p:spPr>
        <p:txBody>
          <a:bodyPr anchor="b">
            <a:noAutofit/>
          </a:bodyPr>
          <a:lstStyle>
            <a:lvl1pPr algn="l">
              <a:defRPr sz="3200" b="1" i="0">
                <a:solidFill>
                  <a:srgbClr val="1C4270"/>
                </a:solidFill>
                <a:latin typeface="Raleway" panose="020B0503030101060003" pitchFamily="34" charset="77"/>
              </a:defRPr>
            </a:lvl1pPr>
          </a:lstStyle>
          <a:p>
            <a:r>
              <a:rPr lang="fr-FR"/>
              <a:t>Modifiez le style du titre</a:t>
            </a:r>
            <a:endParaRPr lang="en-US"/>
          </a:p>
        </p:txBody>
      </p:sp>
    </p:spTree>
    <p:extLst>
      <p:ext uri="{BB962C8B-B14F-4D97-AF65-F5344CB8AC3E}">
        <p14:creationId xmlns:p14="http://schemas.microsoft.com/office/powerpoint/2010/main" val="572752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39D5C61-E7AD-0646-98FC-768F497C5F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77334" y="2160589"/>
            <a:ext cx="8596668" cy="3880773"/>
          </a:xfrm>
          <a:prstGeom prst="rect">
            <a:avLst/>
          </a:prstGeom>
        </p:spPr>
        <p:txBody>
          <a:bodyPr/>
          <a:lstStyle>
            <a:lvl1pPr marL="342900" indent="-3429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1pPr>
            <a:lvl2pPr marL="742950" indent="-28575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2pPr>
            <a:lvl3pPr marL="11430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3pPr>
            <a:lvl4pPr marL="16002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4pPr>
            <a:lvl5pPr marL="20574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25/06/2025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9" name="Title 1">
            <a:extLst>
              <a:ext uri="{FF2B5EF4-FFF2-40B4-BE49-F238E27FC236}">
                <a16:creationId xmlns:a16="http://schemas.microsoft.com/office/drawing/2014/main" id="{FE83A47A-DC0B-E14F-B1B5-C97725983894}"/>
              </a:ext>
            </a:extLst>
          </p:cNvPr>
          <p:cNvSpPr>
            <a:spLocks noGrp="1"/>
          </p:cNvSpPr>
          <p:nvPr>
            <p:ph type="ctrTitle"/>
          </p:nvPr>
        </p:nvSpPr>
        <p:spPr>
          <a:xfrm>
            <a:off x="1159318" y="525729"/>
            <a:ext cx="10439124" cy="554566"/>
          </a:xfrm>
        </p:spPr>
        <p:txBody>
          <a:bodyPr anchor="b">
            <a:noAutofit/>
          </a:bodyPr>
          <a:lstStyle>
            <a:lvl1pPr algn="l">
              <a:defRPr sz="3200" b="1" i="0">
                <a:solidFill>
                  <a:srgbClr val="1C4270"/>
                </a:solidFill>
                <a:latin typeface="Raleway" panose="020B0503030101060003" pitchFamily="34" charset="77"/>
              </a:defRPr>
            </a:lvl1pPr>
          </a:lstStyle>
          <a:p>
            <a:r>
              <a:rPr lang="fr-FR"/>
              <a:t>Modifiez le style du titre</a:t>
            </a:r>
            <a:endParaRPr lang="en-US"/>
          </a:p>
        </p:txBody>
      </p:sp>
    </p:spTree>
    <p:extLst>
      <p:ext uri="{BB962C8B-B14F-4D97-AF65-F5344CB8AC3E}">
        <p14:creationId xmlns:p14="http://schemas.microsoft.com/office/powerpoint/2010/main" val="4252402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FF4495D-2B4A-EA4D-9E7E-5180F306BE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77334" y="2160589"/>
            <a:ext cx="8596668" cy="3880773"/>
          </a:xfrm>
          <a:prstGeom prst="rect">
            <a:avLst/>
          </a:prstGeom>
        </p:spPr>
        <p:txBody>
          <a:bodyPr/>
          <a:lstStyle>
            <a:lvl1pPr marL="342900" indent="-3429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1pPr>
            <a:lvl2pPr marL="742950" indent="-28575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2pPr>
            <a:lvl3pPr marL="11430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3pPr>
            <a:lvl4pPr marL="16002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4pPr>
            <a:lvl5pPr marL="20574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25/06/2025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9" name="Title 1">
            <a:extLst>
              <a:ext uri="{FF2B5EF4-FFF2-40B4-BE49-F238E27FC236}">
                <a16:creationId xmlns:a16="http://schemas.microsoft.com/office/drawing/2014/main" id="{FE83A47A-DC0B-E14F-B1B5-C97725983894}"/>
              </a:ext>
            </a:extLst>
          </p:cNvPr>
          <p:cNvSpPr>
            <a:spLocks noGrp="1"/>
          </p:cNvSpPr>
          <p:nvPr>
            <p:ph type="ctrTitle"/>
          </p:nvPr>
        </p:nvSpPr>
        <p:spPr>
          <a:xfrm>
            <a:off x="1159317" y="525729"/>
            <a:ext cx="10503293" cy="554566"/>
          </a:xfrm>
        </p:spPr>
        <p:txBody>
          <a:bodyPr anchor="b">
            <a:noAutofit/>
          </a:bodyPr>
          <a:lstStyle>
            <a:lvl1pPr algn="l">
              <a:defRPr sz="3200" b="1" i="0">
                <a:solidFill>
                  <a:srgbClr val="1C4270"/>
                </a:solidFill>
                <a:latin typeface="Raleway" panose="020B0503030101060003" pitchFamily="34" charset="77"/>
              </a:defRPr>
            </a:lvl1pPr>
          </a:lstStyle>
          <a:p>
            <a:r>
              <a:rPr lang="fr-FR"/>
              <a:t>Modifiez le style du titre</a:t>
            </a:r>
            <a:endParaRPr lang="en-US"/>
          </a:p>
        </p:txBody>
      </p:sp>
    </p:spTree>
    <p:extLst>
      <p:ext uri="{BB962C8B-B14F-4D97-AF65-F5344CB8AC3E}">
        <p14:creationId xmlns:p14="http://schemas.microsoft.com/office/powerpoint/2010/main" val="482086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B5C545B-A939-8245-8017-A520BAA260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77334" y="2160589"/>
            <a:ext cx="10712560" cy="3880773"/>
          </a:xfrm>
          <a:prstGeom prst="rect">
            <a:avLst/>
          </a:prstGeom>
        </p:spPr>
        <p:txBody>
          <a:bodyPr/>
          <a:lstStyle>
            <a:lvl1pPr marL="342900" indent="-3429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1pPr>
            <a:lvl2pPr marL="742950" indent="-28575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2pPr>
            <a:lvl3pPr marL="11430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3pPr>
            <a:lvl4pPr marL="16002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4pPr>
            <a:lvl5pPr marL="20574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25/06/2025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9" name="Title 1">
            <a:extLst>
              <a:ext uri="{FF2B5EF4-FFF2-40B4-BE49-F238E27FC236}">
                <a16:creationId xmlns:a16="http://schemas.microsoft.com/office/drawing/2014/main" id="{FE83A47A-DC0B-E14F-B1B5-C97725983894}"/>
              </a:ext>
            </a:extLst>
          </p:cNvPr>
          <p:cNvSpPr>
            <a:spLocks noGrp="1"/>
          </p:cNvSpPr>
          <p:nvPr>
            <p:ph type="ctrTitle"/>
          </p:nvPr>
        </p:nvSpPr>
        <p:spPr>
          <a:xfrm>
            <a:off x="1159317" y="525729"/>
            <a:ext cx="10230577" cy="554566"/>
          </a:xfrm>
        </p:spPr>
        <p:txBody>
          <a:bodyPr anchor="b">
            <a:noAutofit/>
          </a:bodyPr>
          <a:lstStyle>
            <a:lvl1pPr algn="l">
              <a:defRPr sz="3200" b="1" i="0">
                <a:solidFill>
                  <a:srgbClr val="1C4270"/>
                </a:solidFill>
                <a:latin typeface="Raleway" panose="020B0503030101060003" pitchFamily="34" charset="77"/>
              </a:defRPr>
            </a:lvl1pPr>
          </a:lstStyle>
          <a:p>
            <a:r>
              <a:rPr lang="fr-FR"/>
              <a:t>Modifiez le style du titre</a:t>
            </a:r>
            <a:endParaRPr lang="en-US"/>
          </a:p>
        </p:txBody>
      </p:sp>
    </p:spTree>
    <p:extLst>
      <p:ext uri="{BB962C8B-B14F-4D97-AF65-F5344CB8AC3E}">
        <p14:creationId xmlns:p14="http://schemas.microsoft.com/office/powerpoint/2010/main" val="398864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9197260-6AA1-E34B-8EE0-9932018C3F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77334" y="2160589"/>
            <a:ext cx="10712560" cy="3880773"/>
          </a:xfrm>
          <a:prstGeom prst="rect">
            <a:avLst/>
          </a:prstGeom>
        </p:spPr>
        <p:txBody>
          <a:bodyPr/>
          <a:lstStyle>
            <a:lvl1pPr marL="342900" indent="-3429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1pPr>
            <a:lvl2pPr marL="742950" indent="-28575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2pPr>
            <a:lvl3pPr marL="11430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3pPr>
            <a:lvl4pPr marL="16002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4pPr>
            <a:lvl5pPr marL="20574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25/06/2025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9" name="Title 1">
            <a:extLst>
              <a:ext uri="{FF2B5EF4-FFF2-40B4-BE49-F238E27FC236}">
                <a16:creationId xmlns:a16="http://schemas.microsoft.com/office/drawing/2014/main" id="{FE83A47A-DC0B-E14F-B1B5-C97725983894}"/>
              </a:ext>
            </a:extLst>
          </p:cNvPr>
          <p:cNvSpPr>
            <a:spLocks noGrp="1"/>
          </p:cNvSpPr>
          <p:nvPr>
            <p:ph type="ctrTitle"/>
          </p:nvPr>
        </p:nvSpPr>
        <p:spPr>
          <a:xfrm>
            <a:off x="1159317" y="525729"/>
            <a:ext cx="10230577" cy="554566"/>
          </a:xfrm>
        </p:spPr>
        <p:txBody>
          <a:bodyPr anchor="b">
            <a:noAutofit/>
          </a:bodyPr>
          <a:lstStyle>
            <a:lvl1pPr algn="l">
              <a:defRPr sz="3200" b="1" i="0">
                <a:solidFill>
                  <a:srgbClr val="1C4270"/>
                </a:solidFill>
                <a:latin typeface="Raleway" panose="020B0503030101060003" pitchFamily="34" charset="77"/>
              </a:defRPr>
            </a:lvl1pPr>
          </a:lstStyle>
          <a:p>
            <a:r>
              <a:rPr lang="fr-FR"/>
              <a:t>Modifiez le style du titre</a:t>
            </a:r>
            <a:endParaRPr lang="en-US"/>
          </a:p>
        </p:txBody>
      </p:sp>
    </p:spTree>
    <p:extLst>
      <p:ext uri="{BB962C8B-B14F-4D97-AF65-F5344CB8AC3E}">
        <p14:creationId xmlns:p14="http://schemas.microsoft.com/office/powerpoint/2010/main" val="1771591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00B948A-D7E0-F644-9557-C000089417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77334" y="2160589"/>
            <a:ext cx="10712560" cy="3880773"/>
          </a:xfrm>
          <a:prstGeom prst="rect">
            <a:avLst/>
          </a:prstGeom>
        </p:spPr>
        <p:txBody>
          <a:bodyPr/>
          <a:lstStyle>
            <a:lvl1pPr marL="342900" indent="-3429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1pPr>
            <a:lvl2pPr marL="742950" indent="-28575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2pPr>
            <a:lvl3pPr marL="11430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3pPr>
            <a:lvl4pPr marL="16002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4pPr>
            <a:lvl5pPr marL="2057400" indent="-228600">
              <a:buClr>
                <a:srgbClr val="D9598F"/>
              </a:buClr>
              <a:buSzPct val="100000"/>
              <a:buFont typeface="Arial" panose="020B0604020202020204" pitchFamily="34" charset="0"/>
              <a:buChar char="•"/>
              <a:defRPr sz="2000" b="0" i="0">
                <a:solidFill>
                  <a:srgbClr val="1C4270"/>
                </a:solidFill>
                <a:latin typeface="Raleway Medium" panose="020B0503030101060003"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8AFF83E-59A3-4A37-8ECF-B290E57140A8}" type="datetimeFigureOut">
              <a:rPr lang="fr-FR" smtClean="0"/>
              <a:t>25/06/2025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6144E88-AB25-4DCB-A1C6-2EE298ADB565}" type="slidenum">
              <a:rPr lang="fr-FR" smtClean="0"/>
              <a:t>‹N°›</a:t>
            </a:fld>
            <a:endParaRPr lang="fr-FR"/>
          </a:p>
        </p:txBody>
      </p:sp>
      <p:sp>
        <p:nvSpPr>
          <p:cNvPr id="9" name="Title 1">
            <a:extLst>
              <a:ext uri="{FF2B5EF4-FFF2-40B4-BE49-F238E27FC236}">
                <a16:creationId xmlns:a16="http://schemas.microsoft.com/office/drawing/2014/main" id="{FE83A47A-DC0B-E14F-B1B5-C97725983894}"/>
              </a:ext>
            </a:extLst>
          </p:cNvPr>
          <p:cNvSpPr>
            <a:spLocks noGrp="1"/>
          </p:cNvSpPr>
          <p:nvPr>
            <p:ph type="ctrTitle"/>
          </p:nvPr>
        </p:nvSpPr>
        <p:spPr>
          <a:xfrm>
            <a:off x="1159317" y="525729"/>
            <a:ext cx="10230577" cy="554566"/>
          </a:xfrm>
        </p:spPr>
        <p:txBody>
          <a:bodyPr anchor="b">
            <a:noAutofit/>
          </a:bodyPr>
          <a:lstStyle>
            <a:lvl1pPr algn="l">
              <a:defRPr sz="3200" b="1" i="0">
                <a:solidFill>
                  <a:srgbClr val="1C4270"/>
                </a:solidFill>
                <a:latin typeface="Raleway" panose="020B0503030101060003" pitchFamily="34" charset="77"/>
              </a:defRPr>
            </a:lvl1pPr>
          </a:lstStyle>
          <a:p>
            <a:r>
              <a:rPr lang="fr-FR"/>
              <a:t>Modifiez le style du titre</a:t>
            </a:r>
            <a:endParaRPr lang="en-US"/>
          </a:p>
        </p:txBody>
      </p:sp>
    </p:spTree>
    <p:extLst>
      <p:ext uri="{BB962C8B-B14F-4D97-AF65-F5344CB8AC3E}">
        <p14:creationId xmlns:p14="http://schemas.microsoft.com/office/powerpoint/2010/main" val="10350201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6144E88-AB25-4DCB-A1C6-2EE298ADB565}" type="slidenum">
              <a:rPr lang="fr-FR" smtClean="0"/>
              <a:t>‹N°›</a:t>
            </a:fld>
            <a:endParaRPr lang="fr-FR"/>
          </a:p>
        </p:txBody>
      </p:sp>
    </p:spTree>
    <p:extLst>
      <p:ext uri="{BB962C8B-B14F-4D97-AF65-F5344CB8AC3E}">
        <p14:creationId xmlns:p14="http://schemas.microsoft.com/office/powerpoint/2010/main" val="3001868031"/>
      </p:ext>
    </p:extLst>
  </p:cSld>
  <p:clrMap bg1="lt1" tx1="dk1" bg2="lt2" tx2="dk2" accent1="accent1" accent2="accent2" accent3="accent3" accent4="accent4" accent5="accent5" accent6="accent6" hlink="hlink" folHlink="folHlink"/>
  <p:sldLayoutIdLst>
    <p:sldLayoutId id="2147483712" r:id="rId1"/>
    <p:sldLayoutId id="2147483729" r:id="rId2"/>
    <p:sldLayoutId id="2147483728" r:id="rId3"/>
    <p:sldLayoutId id="2147483713"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 id="2147483727" r:id="rId32"/>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1.svg"/></Relationships>
</file>

<file path=ppt/slides/_rels/slide19.xml.rels><?xml version="1.0" encoding="UTF-8" standalone="yes"?>
<Relationships xmlns="http://schemas.openxmlformats.org/package/2006/relationships"><Relationship Id="rId3" Type="http://schemas.openxmlformats.org/officeDocument/2006/relationships/hyperlink" Target="https://www.sesam-vitale.fr/documents/d/global/cdc_fr_295_creation_de_codes_traceurs_pour_le_dispositif_escap"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Police, Graphique, logo&#10;&#10;Le contenu généré par l’IA peut être incorrect.">
            <a:extLst>
              <a:ext uri="{FF2B5EF4-FFF2-40B4-BE49-F238E27FC236}">
                <a16:creationId xmlns:a16="http://schemas.microsoft.com/office/drawing/2014/main" id="{4F70DEE2-29DD-F517-159F-65B880401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8353" y="5497801"/>
            <a:ext cx="3094764" cy="1360199"/>
          </a:xfrm>
          <a:prstGeom prst="rect">
            <a:avLst/>
          </a:prstGeom>
        </p:spPr>
      </p:pic>
      <p:sp>
        <p:nvSpPr>
          <p:cNvPr id="6" name="ZoneTexte 5">
            <a:extLst>
              <a:ext uri="{FF2B5EF4-FFF2-40B4-BE49-F238E27FC236}">
                <a16:creationId xmlns:a16="http://schemas.microsoft.com/office/drawing/2014/main" id="{CF159408-3200-9421-727A-A8CC32C12EF8}"/>
              </a:ext>
            </a:extLst>
          </p:cNvPr>
          <p:cNvSpPr txBox="1"/>
          <p:nvPr/>
        </p:nvSpPr>
        <p:spPr>
          <a:xfrm>
            <a:off x="1143000" y="5993234"/>
            <a:ext cx="2339236" cy="369332"/>
          </a:xfrm>
          <a:prstGeom prst="rect">
            <a:avLst/>
          </a:prstGeom>
          <a:noFill/>
        </p:spPr>
        <p:txBody>
          <a:bodyPr wrap="square">
            <a:spAutoFit/>
          </a:bodyPr>
          <a:lstStyle/>
          <a:p>
            <a:r>
              <a:rPr lang="fr-FR" b="1">
                <a:solidFill>
                  <a:srgbClr val="1C4270"/>
                </a:solidFill>
                <a:latin typeface="Raleway" panose="020B0503030101060003" pitchFamily="34" charset="0"/>
              </a:rPr>
              <a:t>En partenariat avec </a:t>
            </a:r>
          </a:p>
        </p:txBody>
      </p:sp>
    </p:spTree>
    <p:extLst>
      <p:ext uri="{BB962C8B-B14F-4D97-AF65-F5344CB8AC3E}">
        <p14:creationId xmlns:p14="http://schemas.microsoft.com/office/powerpoint/2010/main" val="366117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9F7DEA4-E691-28F0-B8BD-780F9D03B033}"/>
              </a:ext>
            </a:extLst>
          </p:cNvPr>
          <p:cNvSpPr>
            <a:spLocks noGrp="1"/>
          </p:cNvSpPr>
          <p:nvPr>
            <p:ph idx="1"/>
          </p:nvPr>
        </p:nvSpPr>
        <p:spPr/>
        <p:txBody>
          <a:bodyPr lIns="91440" tIns="45720" rIns="91440" bIns="45720" anchor="t"/>
          <a:lstStyle/>
          <a:p>
            <a:pPr marL="0" indent="0" algn="just">
              <a:buNone/>
            </a:pPr>
            <a:r>
              <a:rPr lang="fr-FR" sz="2000">
                <a:solidFill>
                  <a:srgbClr val="002060"/>
                </a:solidFill>
                <a:latin typeface="Raleway Medium"/>
                <a:ea typeface="Calibri"/>
                <a:cs typeface="Calibri"/>
              </a:rPr>
              <a:t>Si </a:t>
            </a:r>
            <a:r>
              <a:rPr lang="fr-FR">
                <a:solidFill>
                  <a:srgbClr val="002060"/>
                </a:solidFill>
                <a:latin typeface="Raleway Medium"/>
                <a:ea typeface="Calibri"/>
                <a:cs typeface="Calibri"/>
              </a:rPr>
              <a:t>le patient</a:t>
            </a:r>
            <a:r>
              <a:rPr lang="fr-FR" sz="2000">
                <a:solidFill>
                  <a:srgbClr val="002060"/>
                </a:solidFill>
                <a:latin typeface="Raleway Medium"/>
                <a:ea typeface="Calibri"/>
                <a:cs typeface="Calibri"/>
              </a:rPr>
              <a:t> a au – 13 points :</a:t>
            </a:r>
          </a:p>
          <a:p>
            <a:pPr marL="0" indent="0" algn="just">
              <a:buNone/>
            </a:pPr>
            <a:endParaRPr lang="fr-FR" sz="2000">
              <a:solidFill>
                <a:srgbClr val="002060"/>
              </a:solidFill>
              <a:latin typeface="Raleway Medium" pitchFamily="2" charset="0"/>
              <a:ea typeface="Calibri" panose="020F0502020204030204" pitchFamily="34" charset="0"/>
              <a:cs typeface="Calibri" panose="020F0502020204030204" pitchFamily="34" charset="0"/>
            </a:endParaRPr>
          </a:p>
          <a:p>
            <a:pPr algn="just">
              <a:buFont typeface="Wingdings" panose="05000000000000000000" pitchFamily="2" charset="2"/>
              <a:buChar char="Ø"/>
            </a:pPr>
            <a:r>
              <a:rPr lang="fr-FR">
                <a:solidFill>
                  <a:srgbClr val="002060"/>
                </a:solidFill>
                <a:latin typeface="Raleway Medium"/>
                <a:ea typeface="Calibri"/>
                <a:cs typeface="Calibri"/>
              </a:rPr>
              <a:t>L</a:t>
            </a:r>
            <a:r>
              <a:rPr lang="fr-FR" sz="2000">
                <a:solidFill>
                  <a:srgbClr val="002060"/>
                </a:solidFill>
                <a:latin typeface="Raleway Medium"/>
                <a:ea typeface="Calibri"/>
                <a:cs typeface="Calibri"/>
              </a:rPr>
              <a:t>e PS recueille </a:t>
            </a:r>
            <a:r>
              <a:rPr lang="fr-FR">
                <a:solidFill>
                  <a:srgbClr val="002060"/>
                </a:solidFill>
                <a:latin typeface="Raleway Medium"/>
                <a:ea typeface="Calibri"/>
                <a:cs typeface="Calibri"/>
              </a:rPr>
              <a:t>son </a:t>
            </a:r>
            <a:r>
              <a:rPr lang="fr-FR" sz="2000">
                <a:solidFill>
                  <a:srgbClr val="002060"/>
                </a:solidFill>
                <a:latin typeface="Raleway Medium"/>
                <a:ea typeface="Calibri"/>
                <a:cs typeface="Calibri"/>
              </a:rPr>
              <a:t>consentement </a:t>
            </a:r>
          </a:p>
          <a:p>
            <a:pPr algn="just">
              <a:buFont typeface="Wingdings" panose="05000000000000000000" pitchFamily="2" charset="2"/>
              <a:buChar char="Ø"/>
            </a:pPr>
            <a:r>
              <a:rPr lang="fr-FR">
                <a:solidFill>
                  <a:srgbClr val="002060"/>
                </a:solidFill>
                <a:latin typeface="Raleway Medium"/>
                <a:ea typeface="Calibri"/>
                <a:cs typeface="Calibri"/>
              </a:rPr>
              <a:t>Il prend</a:t>
            </a:r>
            <a:r>
              <a:rPr lang="fr-FR" sz="2000">
                <a:solidFill>
                  <a:srgbClr val="002060"/>
                </a:solidFill>
                <a:latin typeface="Raleway Medium"/>
                <a:ea typeface="Calibri"/>
                <a:cs typeface="Calibri"/>
              </a:rPr>
              <a:t> contact avec les PS désignés par le patient</a:t>
            </a:r>
          </a:p>
          <a:p>
            <a:pPr algn="just">
              <a:buFont typeface="Wingdings" panose="05000000000000000000" pitchFamily="2" charset="2"/>
              <a:buChar char="Ø"/>
            </a:pPr>
            <a:r>
              <a:rPr lang="fr-FR" sz="2000">
                <a:solidFill>
                  <a:srgbClr val="002060"/>
                </a:solidFill>
                <a:latin typeface="Raleway Medium"/>
                <a:ea typeface="Calibri"/>
                <a:cs typeface="Calibri"/>
              </a:rPr>
              <a:t>Ces derniers consentent à intégrer l’ESCAP (libre choix des professionnels de participer ou non à l’ESCAP)</a:t>
            </a:r>
          </a:p>
          <a:p>
            <a:pPr algn="just">
              <a:buFont typeface="Wingdings" panose="05000000000000000000" pitchFamily="2" charset="2"/>
              <a:buChar char="Ø"/>
            </a:pPr>
            <a:r>
              <a:rPr lang="fr-FR" sz="2000">
                <a:solidFill>
                  <a:srgbClr val="002060"/>
                </a:solidFill>
                <a:latin typeface="Raleway Medium"/>
                <a:ea typeface="Calibri"/>
                <a:cs typeface="Calibri"/>
              </a:rPr>
              <a:t>Les échanges entre PS se font via </a:t>
            </a:r>
            <a:r>
              <a:rPr lang="fr-FR">
                <a:solidFill>
                  <a:srgbClr val="002060"/>
                </a:solidFill>
                <a:latin typeface="Raleway Medium"/>
                <a:ea typeface="Calibri"/>
                <a:cs typeface="Calibri"/>
              </a:rPr>
              <a:t>l'application</a:t>
            </a:r>
            <a:r>
              <a:rPr lang="fr-FR" sz="2000">
                <a:solidFill>
                  <a:srgbClr val="002060"/>
                </a:solidFill>
                <a:latin typeface="Raleway Medium"/>
                <a:ea typeface="Calibri"/>
                <a:cs typeface="Calibri"/>
              </a:rPr>
              <a:t> numérique</a:t>
            </a:r>
          </a:p>
        </p:txBody>
      </p:sp>
      <p:sp>
        <p:nvSpPr>
          <p:cNvPr id="3" name="Titre 2">
            <a:extLst>
              <a:ext uri="{FF2B5EF4-FFF2-40B4-BE49-F238E27FC236}">
                <a16:creationId xmlns:a16="http://schemas.microsoft.com/office/drawing/2014/main" id="{FE43A0AB-5F1E-3326-8BD9-9847AED22740}"/>
              </a:ext>
            </a:extLst>
          </p:cNvPr>
          <p:cNvSpPr>
            <a:spLocks noGrp="1"/>
          </p:cNvSpPr>
          <p:nvPr>
            <p:ph type="ctrTitle"/>
          </p:nvPr>
        </p:nvSpPr>
        <p:spPr/>
        <p:txBody>
          <a:bodyPr/>
          <a:lstStyle/>
          <a:p>
            <a:pPr algn="ctr"/>
            <a:r>
              <a:rPr lang="fr-FR">
                <a:latin typeface="Raleway" pitchFamily="2" charset="0"/>
                <a:ea typeface="Calibri" panose="020F0502020204030204" pitchFamily="34" charset="0"/>
                <a:cs typeface="Calibri" panose="020F0502020204030204" pitchFamily="34" charset="0"/>
              </a:rPr>
              <a:t>ESCAP – </a:t>
            </a:r>
            <a:r>
              <a:rPr lang="fr-FR" b="1">
                <a:latin typeface="Raleway" pitchFamily="2" charset="0"/>
                <a:ea typeface="Calibri" panose="020F0502020204030204" pitchFamily="34" charset="0"/>
                <a:cs typeface="Calibri" panose="020F0502020204030204" pitchFamily="34" charset="0"/>
              </a:rPr>
              <a:t>Grille d’inclusion</a:t>
            </a:r>
            <a:endParaRPr lang="fr-FR"/>
          </a:p>
        </p:txBody>
      </p:sp>
    </p:spTree>
    <p:extLst>
      <p:ext uri="{BB962C8B-B14F-4D97-AF65-F5344CB8AC3E}">
        <p14:creationId xmlns:p14="http://schemas.microsoft.com/office/powerpoint/2010/main" val="2112316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a:extLst>
              <a:ext uri="{FF2B5EF4-FFF2-40B4-BE49-F238E27FC236}">
                <a16:creationId xmlns:a16="http://schemas.microsoft.com/office/drawing/2014/main" id="{5CA6886B-2687-4244-A0AE-C4DF39F65DA8}"/>
              </a:ext>
            </a:extLst>
          </p:cNvPr>
          <p:cNvGraphicFramePr>
            <a:graphicFrameLocks noGrp="1"/>
          </p:cNvGraphicFramePr>
          <p:nvPr>
            <p:ph idx="1"/>
          </p:nvPr>
        </p:nvGraphicFramePr>
        <p:xfrm>
          <a:off x="677863" y="1992413"/>
          <a:ext cx="10952663" cy="3764047"/>
        </p:xfrm>
        <a:graphic>
          <a:graphicData uri="http://schemas.openxmlformats.org/drawingml/2006/table">
            <a:tbl>
              <a:tblPr firstRow="1" bandRow="1">
                <a:tableStyleId>{5C22544A-7EE6-4342-B048-85BDC9FD1C3A}</a:tableStyleId>
              </a:tblPr>
              <a:tblGrid>
                <a:gridCol w="2932752">
                  <a:extLst>
                    <a:ext uri="{9D8B030D-6E8A-4147-A177-3AD203B41FA5}">
                      <a16:colId xmlns:a16="http://schemas.microsoft.com/office/drawing/2014/main" val="900623547"/>
                    </a:ext>
                  </a:extLst>
                </a:gridCol>
                <a:gridCol w="2065490">
                  <a:extLst>
                    <a:ext uri="{9D8B030D-6E8A-4147-A177-3AD203B41FA5}">
                      <a16:colId xmlns:a16="http://schemas.microsoft.com/office/drawing/2014/main" val="2387367905"/>
                    </a:ext>
                  </a:extLst>
                </a:gridCol>
                <a:gridCol w="2000944">
                  <a:extLst>
                    <a:ext uri="{9D8B030D-6E8A-4147-A177-3AD203B41FA5}">
                      <a16:colId xmlns:a16="http://schemas.microsoft.com/office/drawing/2014/main" val="2854622906"/>
                    </a:ext>
                  </a:extLst>
                </a:gridCol>
                <a:gridCol w="2049353">
                  <a:extLst>
                    <a:ext uri="{9D8B030D-6E8A-4147-A177-3AD203B41FA5}">
                      <a16:colId xmlns:a16="http://schemas.microsoft.com/office/drawing/2014/main" val="2831217293"/>
                    </a:ext>
                  </a:extLst>
                </a:gridCol>
                <a:gridCol w="1904124">
                  <a:extLst>
                    <a:ext uri="{9D8B030D-6E8A-4147-A177-3AD203B41FA5}">
                      <a16:colId xmlns:a16="http://schemas.microsoft.com/office/drawing/2014/main" val="1206011770"/>
                    </a:ext>
                  </a:extLst>
                </a:gridCol>
              </a:tblGrid>
              <a:tr h="534487">
                <a:tc>
                  <a:txBody>
                    <a:bodyPr/>
                    <a:lstStyle/>
                    <a:p>
                      <a:endParaRPr lang="fr-FR">
                        <a:solidFill>
                          <a:srgbClr val="B80D69"/>
                        </a:solidFill>
                      </a:endParaRPr>
                    </a:p>
                  </a:txBody>
                  <a:tcPr marL="89960" marR="89960" anchor="ctr">
                    <a:lnL w="12700" cmpd="sng">
                      <a:noFill/>
                    </a:lnL>
                    <a:lnR w="12700" cmpd="sng">
                      <a:noFill/>
                    </a:lnR>
                    <a:lnT w="12700" cmpd="sng">
                      <a:noFill/>
                    </a:lnT>
                    <a:lnB w="38100" cmpd="sng">
                      <a:noFill/>
                    </a:lnB>
                    <a:solidFill>
                      <a:srgbClr val="59265E"/>
                    </a:solidFill>
                  </a:tcPr>
                </a:tc>
                <a:tc>
                  <a:txBody>
                    <a:bodyPr/>
                    <a:lstStyle/>
                    <a:p>
                      <a:pPr algn="ctr"/>
                      <a:r>
                        <a:rPr lang="fr-FR" b="1">
                          <a:effectLst/>
                          <a:latin typeface="Raleway" panose="020B0503030101060003" pitchFamily="34" charset="77"/>
                        </a:rPr>
                        <a:t>0</a:t>
                      </a:r>
                      <a:endParaRPr lang="fr-FR">
                        <a:effectLst/>
                        <a:latin typeface="Raleway" panose="020B0503030101060003" pitchFamily="34" charset="77"/>
                      </a:endParaRPr>
                    </a:p>
                  </a:txBody>
                  <a:tcPr marL="89960" marR="89960" anchor="ctr">
                    <a:lnL w="12700" cmpd="sng">
                      <a:noFill/>
                    </a:lnL>
                    <a:lnR w="12700" cmpd="sng">
                      <a:noFill/>
                    </a:lnR>
                    <a:lnT w="12700" cmpd="sng">
                      <a:noFill/>
                    </a:lnT>
                    <a:lnB w="38100" cmpd="sng">
                      <a:noFill/>
                    </a:lnB>
                    <a:solidFill>
                      <a:srgbClr val="871A5E"/>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Raleway" panose="020B0503030101060003" pitchFamily="34" charset="77"/>
                          <a:ea typeface="+mn-ea"/>
                          <a:cs typeface="+mn-cs"/>
                        </a:rPr>
                        <a:t>1</a:t>
                      </a:r>
                    </a:p>
                  </a:txBody>
                  <a:tcPr marL="89960" marR="89960" anchor="ctr">
                    <a:lnL w="12700" cmpd="sng">
                      <a:noFill/>
                    </a:lnL>
                    <a:lnR w="12700" cmpd="sng">
                      <a:noFill/>
                    </a:lnR>
                    <a:lnT w="12700" cmpd="sng">
                      <a:noFill/>
                    </a:lnT>
                    <a:lnB w="38100" cmpd="sng">
                      <a:noFill/>
                    </a:lnB>
                    <a:solidFill>
                      <a:srgbClr val="B80D6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Raleway" panose="020B0503030101060003" pitchFamily="34" charset="77"/>
                          <a:ea typeface="+mn-ea"/>
                          <a:cs typeface="+mn-cs"/>
                        </a:rPr>
                        <a:t>2</a:t>
                      </a:r>
                    </a:p>
                  </a:txBody>
                  <a:tcPr marL="89960" marR="89960" anchor="ctr">
                    <a:lnL w="12700" cmpd="sng">
                      <a:noFill/>
                    </a:lnL>
                    <a:lnR w="12700" cmpd="sng">
                      <a:noFill/>
                    </a:lnR>
                    <a:lnT w="12700" cmpd="sng">
                      <a:noFill/>
                    </a:lnT>
                    <a:lnB w="38100" cmpd="sng">
                      <a:noFill/>
                    </a:lnB>
                    <a:solidFill>
                      <a:srgbClr val="D9598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Raleway" panose="020B0503030101060003" pitchFamily="34" charset="77"/>
                          <a:ea typeface="+mn-ea"/>
                          <a:cs typeface="+mn-cs"/>
                        </a:rPr>
                        <a:t>Score</a:t>
                      </a:r>
                    </a:p>
                  </a:txBody>
                  <a:tcPr marL="89960" marR="89960" anchor="ctr">
                    <a:lnL w="12700" cmpd="sng">
                      <a:noFill/>
                    </a:lnL>
                    <a:lnR w="38100" cap="flat" cmpd="sng" algn="ctr">
                      <a:solidFill>
                        <a:schemeClr val="bg1"/>
                      </a:solidFill>
                      <a:prstDash val="solid"/>
                      <a:round/>
                      <a:headEnd type="none" w="med" len="med"/>
                      <a:tailEnd type="none" w="med" len="med"/>
                    </a:lnR>
                    <a:lnT w="12700" cmpd="sng">
                      <a:noFill/>
                    </a:lnT>
                    <a:lnB w="38100" cmpd="sng">
                      <a:noFill/>
                    </a:lnB>
                    <a:solidFill>
                      <a:srgbClr val="F7BFD9"/>
                    </a:solidFill>
                  </a:tcPr>
                </a:tc>
                <a:extLst>
                  <a:ext uri="{0D108BD9-81ED-4DB2-BD59-A6C34878D82A}">
                    <a16:rowId xmlns:a16="http://schemas.microsoft.com/office/drawing/2014/main" val="543228424"/>
                  </a:ext>
                </a:extLst>
              </a:tr>
              <a:tr h="1076520">
                <a:tc>
                  <a:txBody>
                    <a:bodyPr/>
                    <a:lstStyle/>
                    <a:p>
                      <a:r>
                        <a:rPr lang="fr-FR" b="1">
                          <a:solidFill>
                            <a:srgbClr val="FFFFFF"/>
                          </a:solidFill>
                          <a:effectLst/>
                          <a:latin typeface="Raleway" panose="020B0503030101060003" pitchFamily="34" charset="77"/>
                        </a:rPr>
                        <a:t>Nombre</a:t>
                      </a:r>
                      <a:br>
                        <a:rPr lang="fr-FR" b="1">
                          <a:solidFill>
                            <a:srgbClr val="FFFFFF"/>
                          </a:solidFill>
                          <a:effectLst/>
                          <a:latin typeface="Raleway" panose="020B0503030101060003" pitchFamily="34" charset="77"/>
                        </a:rPr>
                      </a:br>
                      <a:r>
                        <a:rPr lang="fr-FR" b="1">
                          <a:solidFill>
                            <a:srgbClr val="FFFFFF"/>
                          </a:solidFill>
                          <a:effectLst/>
                          <a:latin typeface="Raleway" panose="020B0503030101060003" pitchFamily="34" charset="77"/>
                        </a:rPr>
                        <a:t>d’intervenants PS</a:t>
                      </a:r>
                      <a:endParaRPr lang="fr-FR">
                        <a:solidFill>
                          <a:srgbClr val="FFFFFF"/>
                        </a:solidFill>
                        <a:effectLst/>
                        <a:latin typeface="Raleway" panose="020B0503030101060003" pitchFamily="34" charset="77"/>
                      </a:endParaRPr>
                    </a:p>
                  </a:txBody>
                  <a:tcPr marL="159305" marR="79653" marT="80963" marB="161925" anchor="ctr">
                    <a:lnL w="12700" cmpd="sng">
                      <a:noFill/>
                    </a:lnL>
                    <a:lnT w="38100" cmpd="sng">
                      <a:noFill/>
                    </a:lnT>
                    <a:solidFill>
                      <a:srgbClr val="1C4270"/>
                    </a:solidFill>
                  </a:tcPr>
                </a:tc>
                <a:tc>
                  <a:txBody>
                    <a:bodyPr/>
                    <a:lstStyle/>
                    <a:p>
                      <a:pPr algn="ctr"/>
                      <a:r>
                        <a:rPr lang="fr-FR" sz="1600" b="0" i="0">
                          <a:solidFill>
                            <a:srgbClr val="1C4270"/>
                          </a:solidFill>
                          <a:effectLst/>
                          <a:latin typeface="Raleway Medium" panose="020B0503030101060003" pitchFamily="34" charset="77"/>
                        </a:rPr>
                        <a:t>1</a:t>
                      </a:r>
                    </a:p>
                  </a:txBody>
                  <a:tcPr marL="159305" marR="79653" marT="80963" marB="161925" anchor="ctr">
                    <a:lnT w="38100" cmpd="sng">
                      <a:noFill/>
                    </a:lnT>
                    <a:solidFill>
                      <a:srgbClr val="EDF0F4"/>
                    </a:solidFill>
                  </a:tcPr>
                </a:tc>
                <a:tc>
                  <a:txBody>
                    <a:bodyPr/>
                    <a:lstStyle/>
                    <a:p>
                      <a:pPr algn="ctr"/>
                      <a:r>
                        <a:rPr lang="fr-FR" sz="1600" b="0" i="0">
                          <a:solidFill>
                            <a:srgbClr val="1C4270"/>
                          </a:solidFill>
                          <a:effectLst/>
                          <a:latin typeface="Raleway Medium" panose="020B0503030101060003" pitchFamily="34" charset="77"/>
                        </a:rPr>
                        <a:t>De 2 à 3</a:t>
                      </a:r>
                    </a:p>
                  </a:txBody>
                  <a:tcPr marL="159305" marR="79653" marT="80963" marB="161925" anchor="ctr">
                    <a:lnT w="38100" cmpd="sng">
                      <a:noFill/>
                    </a:lnT>
                    <a:solidFill>
                      <a:srgbClr val="F6F7F9"/>
                    </a:solidFill>
                  </a:tcPr>
                </a:tc>
                <a:tc>
                  <a:txBody>
                    <a:bodyPr/>
                    <a:lstStyle/>
                    <a:p>
                      <a:pPr algn="ctr"/>
                      <a:r>
                        <a:rPr lang="fr-FR" sz="1600" b="0" i="0">
                          <a:solidFill>
                            <a:srgbClr val="1C4270"/>
                          </a:solidFill>
                          <a:effectLst/>
                          <a:latin typeface="Raleway Medium" panose="020B0503030101060003" pitchFamily="34" charset="77"/>
                        </a:rPr>
                        <a:t>Plus de 3</a:t>
                      </a:r>
                    </a:p>
                  </a:txBody>
                  <a:tcPr marL="159305" marR="79653" marT="80963" marB="161925" anchor="ctr">
                    <a:lnT w="38100" cmpd="sng">
                      <a:noFill/>
                    </a:lnT>
                    <a:solidFill>
                      <a:srgbClr val="EDF0F4"/>
                    </a:solidFill>
                  </a:tcPr>
                </a:tc>
                <a:tc>
                  <a:txBody>
                    <a:bodyPr/>
                    <a:lstStyle/>
                    <a:p>
                      <a:endParaRPr lang="fr-FR" sz="1600"/>
                    </a:p>
                  </a:txBody>
                  <a:tcPr marL="89960" marR="89960" anchor="ctr">
                    <a:lnR w="38100" cap="flat" cmpd="sng" algn="ctr">
                      <a:solidFill>
                        <a:schemeClr val="bg1"/>
                      </a:solidFill>
                      <a:prstDash val="solid"/>
                      <a:round/>
                      <a:headEnd type="none" w="med" len="med"/>
                      <a:tailEnd type="none" w="med" len="med"/>
                    </a:lnR>
                    <a:lnT w="38100" cmpd="sng">
                      <a:noFill/>
                    </a:lnT>
                    <a:solidFill>
                      <a:srgbClr val="F6F7F9"/>
                    </a:solidFill>
                  </a:tcPr>
                </a:tc>
                <a:extLst>
                  <a:ext uri="{0D108BD9-81ED-4DB2-BD59-A6C34878D82A}">
                    <a16:rowId xmlns:a16="http://schemas.microsoft.com/office/drawing/2014/main" val="4033471703"/>
                  </a:ext>
                </a:extLst>
              </a:tr>
              <a:tr h="1076520">
                <a:tc>
                  <a:txBody>
                    <a:bodyPr/>
                    <a:lstStyle/>
                    <a:p>
                      <a:r>
                        <a:rPr lang="fr-FR" b="1">
                          <a:solidFill>
                            <a:srgbClr val="FFFFFF"/>
                          </a:solidFill>
                          <a:effectLst/>
                          <a:latin typeface="Raleway" panose="020B0503030101060003" pitchFamily="34" charset="77"/>
                        </a:rPr>
                        <a:t>Âge</a:t>
                      </a:r>
                      <a:endParaRPr lang="fr-FR">
                        <a:solidFill>
                          <a:srgbClr val="FFFFFF"/>
                        </a:solidFill>
                        <a:effectLst/>
                        <a:latin typeface="Raleway" panose="020B0503030101060003" pitchFamily="34" charset="77"/>
                      </a:endParaRPr>
                    </a:p>
                  </a:txBody>
                  <a:tcPr marL="159305" marR="79653" marT="80963" marB="161925" anchor="ctr">
                    <a:lnL w="12700" cmpd="sng">
                      <a:noFill/>
                    </a:lnL>
                    <a:solidFill>
                      <a:srgbClr val="005C94"/>
                    </a:solidFill>
                  </a:tcPr>
                </a:tc>
                <a:tc>
                  <a:txBody>
                    <a:bodyPr/>
                    <a:lstStyle/>
                    <a:p>
                      <a:pPr algn="ctr"/>
                      <a:r>
                        <a:rPr lang="fr-FR" sz="1600" b="0" i="0">
                          <a:solidFill>
                            <a:srgbClr val="1C4270"/>
                          </a:solidFill>
                          <a:effectLst/>
                          <a:latin typeface="Raleway Medium" panose="020B0503030101060003" pitchFamily="34" charset="77"/>
                        </a:rPr>
                        <a:t>Entre 16</a:t>
                      </a:r>
                      <a:br>
                        <a:rPr lang="fr-FR" sz="1600" b="0" i="0">
                          <a:solidFill>
                            <a:srgbClr val="1C4270"/>
                          </a:solidFill>
                          <a:effectLst/>
                          <a:latin typeface="Raleway Medium" panose="020B0503030101060003" pitchFamily="34" charset="77"/>
                        </a:rPr>
                      </a:br>
                      <a:r>
                        <a:rPr lang="fr-FR" sz="1600" b="0" i="0">
                          <a:solidFill>
                            <a:srgbClr val="1C4270"/>
                          </a:solidFill>
                          <a:effectLst/>
                          <a:latin typeface="Raleway Medium" panose="020B0503030101060003" pitchFamily="34" charset="77"/>
                        </a:rPr>
                        <a:t>et 65 ans</a:t>
                      </a:r>
                    </a:p>
                  </a:txBody>
                  <a:tcPr marL="159305" marR="79653" marT="80963" marB="161925" anchor="ctr">
                    <a:solidFill>
                      <a:srgbClr val="F6F7F9"/>
                    </a:solidFill>
                  </a:tcPr>
                </a:tc>
                <a:tc>
                  <a:txBody>
                    <a:bodyPr/>
                    <a:lstStyle/>
                    <a:p>
                      <a:pPr algn="ctr"/>
                      <a:r>
                        <a:rPr lang="fr-FR" sz="1600" b="0" i="0">
                          <a:solidFill>
                            <a:srgbClr val="1C4270"/>
                          </a:solidFill>
                          <a:effectLst/>
                          <a:latin typeface="Raleway Medium" panose="020B0503030101060003" pitchFamily="34" charset="77"/>
                        </a:rPr>
                        <a:t>Entre 65</a:t>
                      </a:r>
                      <a:br>
                        <a:rPr lang="fr-FR" sz="1600" b="0" i="0">
                          <a:solidFill>
                            <a:srgbClr val="1C4270"/>
                          </a:solidFill>
                          <a:effectLst/>
                          <a:latin typeface="Raleway Medium" panose="020B0503030101060003" pitchFamily="34" charset="77"/>
                        </a:rPr>
                      </a:br>
                      <a:r>
                        <a:rPr lang="fr-FR" sz="1600" b="0" i="0">
                          <a:solidFill>
                            <a:srgbClr val="1C4270"/>
                          </a:solidFill>
                          <a:effectLst/>
                          <a:latin typeface="Raleway Medium" panose="020B0503030101060003" pitchFamily="34" charset="77"/>
                        </a:rPr>
                        <a:t>et 75 ans</a:t>
                      </a:r>
                    </a:p>
                  </a:txBody>
                  <a:tcPr marL="159305" marR="79653" marT="80963" marB="161925" anchor="ctr">
                    <a:solidFill>
                      <a:schemeClr val="bg1"/>
                    </a:solidFill>
                  </a:tcPr>
                </a:tc>
                <a:tc>
                  <a:txBody>
                    <a:bodyPr/>
                    <a:lstStyle/>
                    <a:p>
                      <a:pPr algn="ctr"/>
                      <a:r>
                        <a:rPr lang="fr-FR" sz="1600" b="0" i="0">
                          <a:solidFill>
                            <a:srgbClr val="1C4270"/>
                          </a:solidFill>
                          <a:effectLst/>
                          <a:latin typeface="Raleway Medium" panose="020B0503030101060003" pitchFamily="34" charset="77"/>
                        </a:rPr>
                        <a:t>Moins de 16 ans</a:t>
                      </a:r>
                    </a:p>
                    <a:p>
                      <a:pPr algn="ctr"/>
                      <a:r>
                        <a:rPr lang="fr-FR" sz="1600" b="0" i="0">
                          <a:solidFill>
                            <a:srgbClr val="1C4270"/>
                          </a:solidFill>
                          <a:effectLst/>
                          <a:latin typeface="Raleway Medium" panose="020B0503030101060003" pitchFamily="34" charset="77"/>
                        </a:rPr>
                        <a:t>Plus de 75 ans</a:t>
                      </a:r>
                    </a:p>
                  </a:txBody>
                  <a:tcPr marL="159305" marR="79653" marT="80963" marB="161925" anchor="ctr">
                    <a:solidFill>
                      <a:srgbClr val="F6F7F9"/>
                    </a:solidFill>
                  </a:tcPr>
                </a:tc>
                <a:tc>
                  <a:txBody>
                    <a:bodyPr/>
                    <a:lstStyle/>
                    <a:p>
                      <a:endParaRPr lang="fr-FR" sz="1600"/>
                    </a:p>
                  </a:txBody>
                  <a:tcPr marL="89960" marR="89960" anchor="ctr">
                    <a:lnR w="381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3485962291"/>
                  </a:ext>
                </a:extLst>
              </a:tr>
              <a:tr h="1076520">
                <a:tc>
                  <a:txBody>
                    <a:bodyPr/>
                    <a:lstStyle/>
                    <a:p>
                      <a:r>
                        <a:rPr lang="fr-FR" b="1">
                          <a:solidFill>
                            <a:srgbClr val="FFFFFF"/>
                          </a:solidFill>
                          <a:effectLst/>
                          <a:latin typeface="Raleway" panose="020B0503030101060003" pitchFamily="34" charset="77"/>
                        </a:rPr>
                        <a:t>Nombre de pathologies</a:t>
                      </a:r>
                      <a:endParaRPr lang="fr-FR">
                        <a:solidFill>
                          <a:srgbClr val="FFFFFF"/>
                        </a:solidFill>
                        <a:effectLst/>
                        <a:latin typeface="Raleway" panose="020B0503030101060003" pitchFamily="34" charset="77"/>
                      </a:endParaRPr>
                    </a:p>
                  </a:txBody>
                  <a:tcPr marL="159305" marR="79653" marT="80963" marB="161925" anchor="ctr">
                    <a:lnL w="12700" cmpd="sng">
                      <a:noFill/>
                    </a:lnL>
                    <a:lnB w="12700" cmpd="sng">
                      <a:noFill/>
                    </a:lnB>
                    <a:solidFill>
                      <a:srgbClr val="127AB0"/>
                    </a:solidFill>
                  </a:tcPr>
                </a:tc>
                <a:tc>
                  <a:txBody>
                    <a:bodyPr/>
                    <a:lstStyle/>
                    <a:p>
                      <a:pPr algn="ctr"/>
                      <a:r>
                        <a:rPr lang="fr-FR" sz="1600" b="0" i="0">
                          <a:solidFill>
                            <a:srgbClr val="1C4270"/>
                          </a:solidFill>
                          <a:effectLst/>
                          <a:latin typeface="Raleway Medium" panose="020B0503030101060003" pitchFamily="34" charset="77"/>
                        </a:rPr>
                        <a:t>0</a:t>
                      </a:r>
                    </a:p>
                  </a:txBody>
                  <a:tcPr marL="159305" marR="79653" marT="80963" marB="161925" anchor="ctr">
                    <a:lnB w="12700" cmpd="sng">
                      <a:noFill/>
                    </a:lnB>
                    <a:solidFill>
                      <a:srgbClr val="EDF0F4"/>
                    </a:solidFill>
                  </a:tcPr>
                </a:tc>
                <a:tc>
                  <a:txBody>
                    <a:bodyPr/>
                    <a:lstStyle/>
                    <a:p>
                      <a:pPr algn="ctr"/>
                      <a:r>
                        <a:rPr lang="fr-FR" sz="1600" b="0" i="0">
                          <a:solidFill>
                            <a:srgbClr val="1C4270"/>
                          </a:solidFill>
                          <a:effectLst/>
                          <a:latin typeface="Raleway Medium" panose="020B0503030101060003" pitchFamily="34" charset="77"/>
                        </a:rPr>
                        <a:t>1</a:t>
                      </a:r>
                    </a:p>
                  </a:txBody>
                  <a:tcPr marL="159305" marR="79653" marT="80963" marB="161925" anchor="ctr">
                    <a:lnB w="12700" cmpd="sng">
                      <a:noFill/>
                    </a:lnB>
                    <a:solidFill>
                      <a:srgbClr val="F6F7F9"/>
                    </a:solidFill>
                  </a:tcPr>
                </a:tc>
                <a:tc>
                  <a:txBody>
                    <a:bodyPr/>
                    <a:lstStyle/>
                    <a:p>
                      <a:pPr algn="ctr"/>
                      <a:r>
                        <a:rPr lang="fr-FR" sz="1600" b="0" i="0">
                          <a:solidFill>
                            <a:srgbClr val="1C4270"/>
                          </a:solidFill>
                          <a:effectLst/>
                          <a:latin typeface="Raleway Medium" panose="020B0503030101060003" pitchFamily="34" charset="77"/>
                        </a:rPr>
                        <a:t>Plus de 2</a:t>
                      </a:r>
                    </a:p>
                  </a:txBody>
                  <a:tcPr marL="159305" marR="79653" marT="80963" marB="161925" anchor="ctr">
                    <a:lnB w="12700" cmpd="sng">
                      <a:noFill/>
                    </a:lnB>
                    <a:solidFill>
                      <a:srgbClr val="EDF0F4"/>
                    </a:solidFill>
                  </a:tcPr>
                </a:tc>
                <a:tc>
                  <a:txBody>
                    <a:bodyPr/>
                    <a:lstStyle/>
                    <a:p>
                      <a:endParaRPr lang="fr-FR" sz="1600"/>
                    </a:p>
                  </a:txBody>
                  <a:tcPr marL="89960" marR="89960" anchor="ctr">
                    <a:lnR w="38100" cap="flat" cmpd="sng" algn="ctr">
                      <a:solidFill>
                        <a:schemeClr val="bg1"/>
                      </a:solidFill>
                      <a:prstDash val="solid"/>
                      <a:round/>
                      <a:headEnd type="none" w="med" len="med"/>
                      <a:tailEnd type="none" w="med" len="med"/>
                    </a:lnR>
                    <a:lnB w="12700" cmpd="sng">
                      <a:noFill/>
                    </a:lnB>
                    <a:solidFill>
                      <a:srgbClr val="F6F7F9"/>
                    </a:solidFill>
                  </a:tcPr>
                </a:tc>
                <a:extLst>
                  <a:ext uri="{0D108BD9-81ED-4DB2-BD59-A6C34878D82A}">
                    <a16:rowId xmlns:a16="http://schemas.microsoft.com/office/drawing/2014/main" val="1721777204"/>
                  </a:ext>
                </a:extLst>
              </a:tr>
            </a:tbl>
          </a:graphicData>
        </a:graphic>
      </p:graphicFrame>
      <p:sp>
        <p:nvSpPr>
          <p:cNvPr id="3" name="Titre 2">
            <a:extLst>
              <a:ext uri="{FF2B5EF4-FFF2-40B4-BE49-F238E27FC236}">
                <a16:creationId xmlns:a16="http://schemas.microsoft.com/office/drawing/2014/main" id="{3B366D64-D25A-3143-B6F5-1896DBBC7493}"/>
              </a:ext>
            </a:extLst>
          </p:cNvPr>
          <p:cNvSpPr>
            <a:spLocks noGrp="1"/>
          </p:cNvSpPr>
          <p:nvPr>
            <p:ph type="ctrTitle"/>
          </p:nvPr>
        </p:nvSpPr>
        <p:spPr/>
        <p:txBody>
          <a:bodyPr/>
          <a:lstStyle/>
          <a:p>
            <a:pPr algn="ctr"/>
            <a:r>
              <a:rPr lang="fr-FR"/>
              <a:t>ESCAP : grille d’inclusion</a:t>
            </a:r>
          </a:p>
        </p:txBody>
      </p:sp>
    </p:spTree>
    <p:extLst>
      <p:ext uri="{BB962C8B-B14F-4D97-AF65-F5344CB8AC3E}">
        <p14:creationId xmlns:p14="http://schemas.microsoft.com/office/powerpoint/2010/main" val="427430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a:extLst>
              <a:ext uri="{FF2B5EF4-FFF2-40B4-BE49-F238E27FC236}">
                <a16:creationId xmlns:a16="http://schemas.microsoft.com/office/drawing/2014/main" id="{5CA6886B-2687-4244-A0AE-C4DF39F65DA8}"/>
              </a:ext>
            </a:extLst>
          </p:cNvPr>
          <p:cNvGraphicFramePr>
            <a:graphicFrameLocks noGrp="1"/>
          </p:cNvGraphicFramePr>
          <p:nvPr>
            <p:ph idx="1"/>
          </p:nvPr>
        </p:nvGraphicFramePr>
        <p:xfrm>
          <a:off x="677863" y="1992413"/>
          <a:ext cx="10900055" cy="3764047"/>
        </p:xfrm>
        <a:graphic>
          <a:graphicData uri="http://schemas.openxmlformats.org/drawingml/2006/table">
            <a:tbl>
              <a:tblPr firstRow="1" bandRow="1">
                <a:tableStyleId>{5C22544A-7EE6-4342-B048-85BDC9FD1C3A}</a:tableStyleId>
              </a:tblPr>
              <a:tblGrid>
                <a:gridCol w="2952843">
                  <a:extLst>
                    <a:ext uri="{9D8B030D-6E8A-4147-A177-3AD203B41FA5}">
                      <a16:colId xmlns:a16="http://schemas.microsoft.com/office/drawing/2014/main" val="900623547"/>
                    </a:ext>
                  </a:extLst>
                </a:gridCol>
                <a:gridCol w="1936001">
                  <a:extLst>
                    <a:ext uri="{9D8B030D-6E8A-4147-A177-3AD203B41FA5}">
                      <a16:colId xmlns:a16="http://schemas.microsoft.com/office/drawing/2014/main" val="2387367905"/>
                    </a:ext>
                  </a:extLst>
                </a:gridCol>
                <a:gridCol w="1957149">
                  <a:extLst>
                    <a:ext uri="{9D8B030D-6E8A-4147-A177-3AD203B41FA5}">
                      <a16:colId xmlns:a16="http://schemas.microsoft.com/office/drawing/2014/main" val="2854622906"/>
                    </a:ext>
                  </a:extLst>
                </a:gridCol>
                <a:gridCol w="2004498">
                  <a:extLst>
                    <a:ext uri="{9D8B030D-6E8A-4147-A177-3AD203B41FA5}">
                      <a16:colId xmlns:a16="http://schemas.microsoft.com/office/drawing/2014/main" val="2831217293"/>
                    </a:ext>
                  </a:extLst>
                </a:gridCol>
                <a:gridCol w="2049564">
                  <a:extLst>
                    <a:ext uri="{9D8B030D-6E8A-4147-A177-3AD203B41FA5}">
                      <a16:colId xmlns:a16="http://schemas.microsoft.com/office/drawing/2014/main" val="1206011770"/>
                    </a:ext>
                  </a:extLst>
                </a:gridCol>
              </a:tblGrid>
              <a:tr h="534487">
                <a:tc>
                  <a:txBody>
                    <a:bodyPr/>
                    <a:lstStyle/>
                    <a:p>
                      <a:endParaRPr lang="fr-FR">
                        <a:solidFill>
                          <a:srgbClr val="B80D69"/>
                        </a:solidFill>
                      </a:endParaRPr>
                    </a:p>
                  </a:txBody>
                  <a:tcPr marL="87991" marR="87991" anchor="ctr">
                    <a:lnL w="12700" cmpd="sng">
                      <a:noFill/>
                    </a:lnL>
                    <a:lnR w="12700" cmpd="sng">
                      <a:noFill/>
                    </a:lnR>
                    <a:lnT w="12700" cmpd="sng">
                      <a:noFill/>
                    </a:lnT>
                    <a:lnB w="38100" cmpd="sng">
                      <a:noFill/>
                    </a:lnB>
                    <a:solidFill>
                      <a:srgbClr val="59265E"/>
                    </a:solidFill>
                  </a:tcPr>
                </a:tc>
                <a:tc>
                  <a:txBody>
                    <a:bodyPr/>
                    <a:lstStyle/>
                    <a:p>
                      <a:pPr algn="ctr"/>
                      <a:r>
                        <a:rPr lang="fr-FR" b="1">
                          <a:effectLst/>
                          <a:latin typeface="Raleway" panose="020B0503030101060003" pitchFamily="34" charset="77"/>
                        </a:rPr>
                        <a:t>0</a:t>
                      </a:r>
                      <a:endParaRPr lang="fr-FR">
                        <a:effectLst/>
                        <a:latin typeface="Raleway" panose="020B0503030101060003" pitchFamily="34" charset="77"/>
                      </a:endParaRPr>
                    </a:p>
                  </a:txBody>
                  <a:tcPr marL="87991" marR="87991" anchor="ctr">
                    <a:lnL w="12700" cmpd="sng">
                      <a:noFill/>
                    </a:lnL>
                    <a:lnR w="12700" cmpd="sng">
                      <a:noFill/>
                    </a:lnR>
                    <a:lnT w="12700" cmpd="sng">
                      <a:noFill/>
                    </a:lnT>
                    <a:lnB w="38100" cmpd="sng">
                      <a:noFill/>
                    </a:lnB>
                    <a:solidFill>
                      <a:srgbClr val="871A5E"/>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Raleway" panose="020B0503030101060003" pitchFamily="34" charset="77"/>
                          <a:ea typeface="+mn-ea"/>
                          <a:cs typeface="+mn-cs"/>
                        </a:rPr>
                        <a:t>1</a:t>
                      </a:r>
                    </a:p>
                  </a:txBody>
                  <a:tcPr marL="87991" marR="87991" anchor="ctr">
                    <a:lnL w="12700" cmpd="sng">
                      <a:noFill/>
                    </a:lnL>
                    <a:lnR w="12700" cmpd="sng">
                      <a:noFill/>
                    </a:lnR>
                    <a:lnT w="12700" cmpd="sng">
                      <a:noFill/>
                    </a:lnT>
                    <a:lnB w="38100" cmpd="sng">
                      <a:noFill/>
                    </a:lnB>
                    <a:solidFill>
                      <a:srgbClr val="B80D6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Raleway" panose="020B0503030101060003" pitchFamily="34" charset="77"/>
                          <a:ea typeface="+mn-ea"/>
                          <a:cs typeface="+mn-cs"/>
                        </a:rPr>
                        <a:t>2</a:t>
                      </a:r>
                    </a:p>
                  </a:txBody>
                  <a:tcPr marL="87991" marR="87991" anchor="ctr">
                    <a:lnL w="12700" cmpd="sng">
                      <a:noFill/>
                    </a:lnL>
                    <a:lnR w="12700" cmpd="sng">
                      <a:noFill/>
                    </a:lnR>
                    <a:lnT w="12700" cmpd="sng">
                      <a:noFill/>
                    </a:lnT>
                    <a:lnB w="38100" cmpd="sng">
                      <a:noFill/>
                    </a:lnB>
                    <a:solidFill>
                      <a:srgbClr val="D9598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Raleway" panose="020B0503030101060003" pitchFamily="34" charset="77"/>
                          <a:ea typeface="+mn-ea"/>
                          <a:cs typeface="+mn-cs"/>
                        </a:rPr>
                        <a:t>Score</a:t>
                      </a:r>
                    </a:p>
                  </a:txBody>
                  <a:tcPr marL="87991" marR="87991" anchor="ctr">
                    <a:lnL w="12700" cmpd="sng">
                      <a:noFill/>
                    </a:lnL>
                    <a:lnR w="38100" cap="flat" cmpd="sng" algn="ctr">
                      <a:solidFill>
                        <a:schemeClr val="bg1"/>
                      </a:solidFill>
                      <a:prstDash val="solid"/>
                      <a:round/>
                      <a:headEnd type="none" w="med" len="med"/>
                      <a:tailEnd type="none" w="med" len="med"/>
                    </a:lnR>
                    <a:lnT w="12700" cmpd="sng">
                      <a:noFill/>
                    </a:lnT>
                    <a:lnB w="38100" cmpd="sng">
                      <a:noFill/>
                    </a:lnB>
                    <a:solidFill>
                      <a:srgbClr val="F7BFD9"/>
                    </a:solidFill>
                  </a:tcPr>
                </a:tc>
                <a:extLst>
                  <a:ext uri="{0D108BD9-81ED-4DB2-BD59-A6C34878D82A}">
                    <a16:rowId xmlns:a16="http://schemas.microsoft.com/office/drawing/2014/main" val="543228424"/>
                  </a:ext>
                </a:extLst>
              </a:tr>
              <a:tr h="1076520">
                <a:tc>
                  <a:txBody>
                    <a:bodyPr/>
                    <a:lstStyle/>
                    <a:p>
                      <a:r>
                        <a:rPr lang="fr-FR" b="1">
                          <a:solidFill>
                            <a:srgbClr val="FFFFFF"/>
                          </a:solidFill>
                          <a:effectLst/>
                          <a:latin typeface="Raleway" panose="020B0503030101060003" pitchFamily="34" charset="77"/>
                        </a:rPr>
                        <a:t>Médicaments</a:t>
                      </a:r>
                      <a:endParaRPr lang="fr-FR">
                        <a:solidFill>
                          <a:srgbClr val="FFFFFF"/>
                        </a:solidFill>
                        <a:effectLst/>
                        <a:latin typeface="Raleway" panose="020B0503030101060003" pitchFamily="34" charset="77"/>
                      </a:endParaRPr>
                    </a:p>
                    <a:p>
                      <a:r>
                        <a:rPr lang="fr-FR">
                          <a:solidFill>
                            <a:srgbClr val="FFFFFF"/>
                          </a:solidFill>
                          <a:effectLst/>
                          <a:latin typeface="Raleway" panose="020B0503030101060003" pitchFamily="34" charset="77"/>
                        </a:rPr>
                        <a:t>(y compris oxygène)</a:t>
                      </a:r>
                    </a:p>
                  </a:txBody>
                  <a:tcPr marL="158381" marR="79191" marT="80963" marB="161925" anchor="ctr">
                    <a:lnL w="12700" cmpd="sng">
                      <a:noFill/>
                    </a:lnL>
                    <a:lnT w="38100" cmpd="sng">
                      <a:noFill/>
                    </a:lnT>
                    <a:solidFill>
                      <a:srgbClr val="1C4270"/>
                    </a:solidFill>
                  </a:tcPr>
                </a:tc>
                <a:tc>
                  <a:txBody>
                    <a:bodyPr/>
                    <a:lstStyle/>
                    <a:p>
                      <a:pPr algn="ctr"/>
                      <a:r>
                        <a:rPr lang="fr-FR" sz="1600" b="0" i="0">
                          <a:solidFill>
                            <a:srgbClr val="1C4270"/>
                          </a:solidFill>
                          <a:effectLst/>
                          <a:latin typeface="Raleway Medium" panose="020B0503030101060003" pitchFamily="34" charset="77"/>
                        </a:rPr>
                        <a:t>0 à 3</a:t>
                      </a:r>
                    </a:p>
                  </a:txBody>
                  <a:tcPr marL="158381" marR="79191" marT="80963" marB="161925" anchor="ctr">
                    <a:lnT w="38100" cmpd="sng">
                      <a:noFill/>
                    </a:lnT>
                    <a:solidFill>
                      <a:srgbClr val="EDF0F4"/>
                    </a:solidFill>
                  </a:tcPr>
                </a:tc>
                <a:tc>
                  <a:txBody>
                    <a:bodyPr/>
                    <a:lstStyle/>
                    <a:p>
                      <a:pPr algn="ctr"/>
                      <a:r>
                        <a:rPr lang="fr-FR" sz="1600" b="0" i="0">
                          <a:solidFill>
                            <a:srgbClr val="1C4270"/>
                          </a:solidFill>
                          <a:effectLst/>
                          <a:latin typeface="Raleway Medium" panose="020B0503030101060003" pitchFamily="34" charset="77"/>
                        </a:rPr>
                        <a:t>4</a:t>
                      </a:r>
                    </a:p>
                  </a:txBody>
                  <a:tcPr marL="158381" marR="79191" marT="80963" marB="161925" anchor="ctr">
                    <a:lnT w="38100" cmpd="sng">
                      <a:noFill/>
                    </a:lnT>
                    <a:solidFill>
                      <a:srgbClr val="F6F7F9"/>
                    </a:solidFill>
                  </a:tcPr>
                </a:tc>
                <a:tc>
                  <a:txBody>
                    <a:bodyPr/>
                    <a:lstStyle/>
                    <a:p>
                      <a:pPr algn="ctr"/>
                      <a:r>
                        <a:rPr lang="fr-FR" sz="1600" b="0" i="0">
                          <a:solidFill>
                            <a:srgbClr val="1C4270"/>
                          </a:solidFill>
                          <a:effectLst/>
                          <a:latin typeface="Raleway Medium" panose="020B0503030101060003" pitchFamily="34" charset="77"/>
                        </a:rPr>
                        <a:t>5 ou plus</a:t>
                      </a:r>
                    </a:p>
                  </a:txBody>
                  <a:tcPr marL="158381" marR="79191" marT="80963" marB="161925" anchor="ctr">
                    <a:lnT w="38100" cmpd="sng">
                      <a:noFill/>
                    </a:lnT>
                    <a:solidFill>
                      <a:srgbClr val="EDF0F4"/>
                    </a:solidFill>
                  </a:tcPr>
                </a:tc>
                <a:tc>
                  <a:txBody>
                    <a:bodyPr/>
                    <a:lstStyle/>
                    <a:p>
                      <a:endParaRPr lang="fr-FR" sz="1600"/>
                    </a:p>
                  </a:txBody>
                  <a:tcPr marL="87991" marR="87991" anchor="ctr">
                    <a:lnR w="38100" cap="flat" cmpd="sng" algn="ctr">
                      <a:solidFill>
                        <a:schemeClr val="bg1"/>
                      </a:solidFill>
                      <a:prstDash val="solid"/>
                      <a:round/>
                      <a:headEnd type="none" w="med" len="med"/>
                      <a:tailEnd type="none" w="med" len="med"/>
                    </a:lnR>
                    <a:lnT w="38100" cmpd="sng">
                      <a:noFill/>
                    </a:lnT>
                    <a:solidFill>
                      <a:srgbClr val="F6F7F9"/>
                    </a:solidFill>
                  </a:tcPr>
                </a:tc>
                <a:extLst>
                  <a:ext uri="{0D108BD9-81ED-4DB2-BD59-A6C34878D82A}">
                    <a16:rowId xmlns:a16="http://schemas.microsoft.com/office/drawing/2014/main" val="4033471703"/>
                  </a:ext>
                </a:extLst>
              </a:tr>
              <a:tr h="1076520">
                <a:tc>
                  <a:txBody>
                    <a:bodyPr/>
                    <a:lstStyle/>
                    <a:p>
                      <a:r>
                        <a:rPr lang="fr-FR" b="1">
                          <a:solidFill>
                            <a:srgbClr val="FFFFFF"/>
                          </a:solidFill>
                          <a:effectLst/>
                          <a:latin typeface="Raleway" panose="020B0503030101060003" pitchFamily="34" charset="77"/>
                        </a:rPr>
                        <a:t>Hospitalisation au cours des 6 derniers mois</a:t>
                      </a:r>
                      <a:endParaRPr lang="fr-FR">
                        <a:solidFill>
                          <a:srgbClr val="FFFFFF"/>
                        </a:solidFill>
                        <a:effectLst/>
                        <a:latin typeface="Raleway" panose="020B0503030101060003" pitchFamily="34" charset="77"/>
                      </a:endParaRPr>
                    </a:p>
                  </a:txBody>
                  <a:tcPr marL="158381" marR="79191" marT="80963" marB="161925" anchor="ctr">
                    <a:lnL w="12700" cmpd="sng">
                      <a:noFill/>
                    </a:lnL>
                    <a:solidFill>
                      <a:srgbClr val="005C94"/>
                    </a:solidFill>
                  </a:tcPr>
                </a:tc>
                <a:tc>
                  <a:txBody>
                    <a:bodyPr/>
                    <a:lstStyle/>
                    <a:p>
                      <a:pPr algn="ctr"/>
                      <a:r>
                        <a:rPr lang="fr-FR" sz="1600" b="0" i="0">
                          <a:solidFill>
                            <a:srgbClr val="1C4270"/>
                          </a:solidFill>
                          <a:effectLst/>
                          <a:latin typeface="Raleway Medium" panose="020B0503030101060003" pitchFamily="34" charset="77"/>
                        </a:rPr>
                        <a:t>Aucune hospitalisation</a:t>
                      </a:r>
                    </a:p>
                  </a:txBody>
                  <a:tcPr marL="158381" marR="79191" marT="80963" marB="161925" anchor="ctr">
                    <a:solidFill>
                      <a:srgbClr val="F6F7F9"/>
                    </a:solidFill>
                  </a:tcPr>
                </a:tc>
                <a:tc>
                  <a:txBody>
                    <a:bodyPr/>
                    <a:lstStyle/>
                    <a:p>
                      <a:pPr algn="ctr"/>
                      <a:r>
                        <a:rPr lang="fr-FR" sz="1600" b="0" i="0">
                          <a:solidFill>
                            <a:srgbClr val="1C4270"/>
                          </a:solidFill>
                          <a:effectLst/>
                          <a:latin typeface="Raleway Medium" panose="020B0503030101060003" pitchFamily="34" charset="77"/>
                        </a:rPr>
                        <a:t>1 hospitalisation</a:t>
                      </a:r>
                    </a:p>
                  </a:txBody>
                  <a:tcPr marL="158381" marR="79191" marT="80963" marB="161925" anchor="ctr">
                    <a:solidFill>
                      <a:schemeClr val="bg1"/>
                    </a:solidFill>
                  </a:tcPr>
                </a:tc>
                <a:tc>
                  <a:txBody>
                    <a:bodyPr/>
                    <a:lstStyle/>
                    <a:p>
                      <a:pPr algn="ctr"/>
                      <a:r>
                        <a:rPr lang="fr-FR" sz="1600" b="0" i="0">
                          <a:solidFill>
                            <a:srgbClr val="1C4270"/>
                          </a:solidFill>
                          <a:effectLst/>
                          <a:latin typeface="Raleway Medium" panose="020B0503030101060003" pitchFamily="34" charset="77"/>
                        </a:rPr>
                        <a:t>Plusieurs hospitalisations</a:t>
                      </a:r>
                    </a:p>
                  </a:txBody>
                  <a:tcPr marL="158381" marR="79191" marT="80963" marB="161925" anchor="ctr">
                    <a:solidFill>
                      <a:srgbClr val="F6F7F9"/>
                    </a:solidFill>
                  </a:tcPr>
                </a:tc>
                <a:tc>
                  <a:txBody>
                    <a:bodyPr/>
                    <a:lstStyle/>
                    <a:p>
                      <a:endParaRPr lang="fr-FR" sz="1600"/>
                    </a:p>
                  </a:txBody>
                  <a:tcPr marL="87991" marR="87991" anchor="ctr">
                    <a:lnR w="381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3485962291"/>
                  </a:ext>
                </a:extLst>
              </a:tr>
              <a:tr h="1076520">
                <a:tc>
                  <a:txBody>
                    <a:bodyPr/>
                    <a:lstStyle/>
                    <a:p>
                      <a:r>
                        <a:rPr lang="fr-FR" b="1">
                          <a:solidFill>
                            <a:srgbClr val="FFFFFF"/>
                          </a:solidFill>
                          <a:effectLst/>
                          <a:latin typeface="Raleway" panose="020B0503030101060003" pitchFamily="34" charset="77"/>
                        </a:rPr>
                        <a:t>Chirurgie au cours des 12 derniers mois</a:t>
                      </a:r>
                      <a:endParaRPr lang="fr-FR">
                        <a:solidFill>
                          <a:srgbClr val="FFFFFF"/>
                        </a:solidFill>
                        <a:effectLst/>
                        <a:latin typeface="Raleway" panose="020B0503030101060003" pitchFamily="34" charset="77"/>
                      </a:endParaRPr>
                    </a:p>
                  </a:txBody>
                  <a:tcPr marL="158381" marR="79191" marT="80963" marB="161925" anchor="ctr">
                    <a:lnL w="12700" cmpd="sng">
                      <a:noFill/>
                    </a:lnL>
                    <a:lnB w="12700" cmpd="sng">
                      <a:noFill/>
                    </a:lnB>
                    <a:solidFill>
                      <a:srgbClr val="127AB0"/>
                    </a:solidFill>
                  </a:tcPr>
                </a:tc>
                <a:tc>
                  <a:txBody>
                    <a:bodyPr/>
                    <a:lstStyle/>
                    <a:p>
                      <a:pPr algn="ctr"/>
                      <a:r>
                        <a:rPr lang="fr-FR" sz="1600" b="0" i="0">
                          <a:solidFill>
                            <a:srgbClr val="1C4270"/>
                          </a:solidFill>
                          <a:effectLst/>
                          <a:latin typeface="Raleway Medium" panose="020B0503030101060003" pitchFamily="34" charset="77"/>
                        </a:rPr>
                        <a:t>Non</a:t>
                      </a:r>
                    </a:p>
                  </a:txBody>
                  <a:tcPr marL="158381" marR="79191" marT="80963" marB="161925" anchor="ctr">
                    <a:lnB w="12700" cmpd="sng">
                      <a:noFill/>
                    </a:lnB>
                    <a:solidFill>
                      <a:srgbClr val="EDF0F4"/>
                    </a:solidFill>
                  </a:tcPr>
                </a:tc>
                <a:tc>
                  <a:txBody>
                    <a:bodyPr/>
                    <a:lstStyle/>
                    <a:p>
                      <a:br>
                        <a:rPr lang="fr-FR" sz="1600" b="0" i="0">
                          <a:effectLst/>
                          <a:latin typeface="Raleway Medium" panose="020B0503030101060003" pitchFamily="34" charset="77"/>
                        </a:rPr>
                      </a:br>
                      <a:endParaRPr lang="fr-FR" sz="1600" b="0" i="0">
                        <a:effectLst/>
                        <a:latin typeface="Raleway Medium" panose="020B0503030101060003" pitchFamily="34" charset="77"/>
                      </a:endParaRPr>
                    </a:p>
                  </a:txBody>
                  <a:tcPr marL="158381" marR="79191" marT="80963" marB="161925" anchor="ctr">
                    <a:lnB w="12700" cmpd="sng">
                      <a:noFill/>
                    </a:lnB>
                    <a:solidFill>
                      <a:srgbClr val="F6F7F9"/>
                    </a:solidFill>
                  </a:tcPr>
                </a:tc>
                <a:tc>
                  <a:txBody>
                    <a:bodyPr/>
                    <a:lstStyle/>
                    <a:p>
                      <a:pPr algn="ctr"/>
                      <a:r>
                        <a:rPr lang="fr-FR" sz="1600" b="0" i="0">
                          <a:solidFill>
                            <a:srgbClr val="1C4270"/>
                          </a:solidFill>
                          <a:effectLst/>
                          <a:latin typeface="Raleway Medium" panose="020B0503030101060003" pitchFamily="34" charset="77"/>
                        </a:rPr>
                        <a:t>Oui</a:t>
                      </a:r>
                    </a:p>
                  </a:txBody>
                  <a:tcPr marL="158381" marR="79191" marT="80963" marB="161925" anchor="ctr">
                    <a:lnB w="12700" cmpd="sng">
                      <a:noFill/>
                    </a:lnB>
                    <a:solidFill>
                      <a:srgbClr val="EDF0F4"/>
                    </a:solidFill>
                  </a:tcPr>
                </a:tc>
                <a:tc>
                  <a:txBody>
                    <a:bodyPr/>
                    <a:lstStyle/>
                    <a:p>
                      <a:endParaRPr lang="fr-FR" sz="1600"/>
                    </a:p>
                  </a:txBody>
                  <a:tcPr marL="87991" marR="87991" anchor="ctr">
                    <a:lnR w="38100" cap="flat" cmpd="sng" algn="ctr">
                      <a:solidFill>
                        <a:schemeClr val="bg1"/>
                      </a:solidFill>
                      <a:prstDash val="solid"/>
                      <a:round/>
                      <a:headEnd type="none" w="med" len="med"/>
                      <a:tailEnd type="none" w="med" len="med"/>
                    </a:lnR>
                    <a:lnB w="12700" cmpd="sng">
                      <a:noFill/>
                    </a:lnB>
                    <a:solidFill>
                      <a:srgbClr val="F6F7F9"/>
                    </a:solidFill>
                  </a:tcPr>
                </a:tc>
                <a:extLst>
                  <a:ext uri="{0D108BD9-81ED-4DB2-BD59-A6C34878D82A}">
                    <a16:rowId xmlns:a16="http://schemas.microsoft.com/office/drawing/2014/main" val="1721777204"/>
                  </a:ext>
                </a:extLst>
              </a:tr>
            </a:tbl>
          </a:graphicData>
        </a:graphic>
      </p:graphicFrame>
      <p:sp>
        <p:nvSpPr>
          <p:cNvPr id="3" name="Titre 2">
            <a:extLst>
              <a:ext uri="{FF2B5EF4-FFF2-40B4-BE49-F238E27FC236}">
                <a16:creationId xmlns:a16="http://schemas.microsoft.com/office/drawing/2014/main" id="{3B366D64-D25A-3143-B6F5-1896DBBC7493}"/>
              </a:ext>
            </a:extLst>
          </p:cNvPr>
          <p:cNvSpPr>
            <a:spLocks noGrp="1"/>
          </p:cNvSpPr>
          <p:nvPr>
            <p:ph type="ctrTitle"/>
          </p:nvPr>
        </p:nvSpPr>
        <p:spPr/>
        <p:txBody>
          <a:bodyPr/>
          <a:lstStyle/>
          <a:p>
            <a:pPr algn="ctr"/>
            <a:r>
              <a:rPr lang="fr-FR"/>
              <a:t>ESCAP : grille d’inclusion</a:t>
            </a:r>
            <a:endParaRPr lang="fr-FR">
              <a:solidFill>
                <a:srgbClr val="B80D69"/>
              </a:solidFill>
            </a:endParaRPr>
          </a:p>
        </p:txBody>
      </p:sp>
    </p:spTree>
    <p:extLst>
      <p:ext uri="{BB962C8B-B14F-4D97-AF65-F5344CB8AC3E}">
        <p14:creationId xmlns:p14="http://schemas.microsoft.com/office/powerpoint/2010/main" val="214408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a:extLst>
              <a:ext uri="{FF2B5EF4-FFF2-40B4-BE49-F238E27FC236}">
                <a16:creationId xmlns:a16="http://schemas.microsoft.com/office/drawing/2014/main" id="{5CA6886B-2687-4244-A0AE-C4DF39F65DA8}"/>
              </a:ext>
            </a:extLst>
          </p:cNvPr>
          <p:cNvGraphicFramePr>
            <a:graphicFrameLocks noGrp="1"/>
          </p:cNvGraphicFramePr>
          <p:nvPr>
            <p:ph idx="1"/>
          </p:nvPr>
        </p:nvGraphicFramePr>
        <p:xfrm>
          <a:off x="677863" y="1743493"/>
          <a:ext cx="10952663" cy="3844815"/>
        </p:xfrm>
        <a:graphic>
          <a:graphicData uri="http://schemas.openxmlformats.org/drawingml/2006/table">
            <a:tbl>
              <a:tblPr firstRow="1" bandRow="1">
                <a:tableStyleId>{5C22544A-7EE6-4342-B048-85BDC9FD1C3A}</a:tableStyleId>
              </a:tblPr>
              <a:tblGrid>
                <a:gridCol w="2932752">
                  <a:extLst>
                    <a:ext uri="{9D8B030D-6E8A-4147-A177-3AD203B41FA5}">
                      <a16:colId xmlns:a16="http://schemas.microsoft.com/office/drawing/2014/main" val="900623547"/>
                    </a:ext>
                  </a:extLst>
                </a:gridCol>
                <a:gridCol w="2065490">
                  <a:extLst>
                    <a:ext uri="{9D8B030D-6E8A-4147-A177-3AD203B41FA5}">
                      <a16:colId xmlns:a16="http://schemas.microsoft.com/office/drawing/2014/main" val="2387367905"/>
                    </a:ext>
                  </a:extLst>
                </a:gridCol>
                <a:gridCol w="2000944">
                  <a:extLst>
                    <a:ext uri="{9D8B030D-6E8A-4147-A177-3AD203B41FA5}">
                      <a16:colId xmlns:a16="http://schemas.microsoft.com/office/drawing/2014/main" val="2854622906"/>
                    </a:ext>
                  </a:extLst>
                </a:gridCol>
                <a:gridCol w="2049353">
                  <a:extLst>
                    <a:ext uri="{9D8B030D-6E8A-4147-A177-3AD203B41FA5}">
                      <a16:colId xmlns:a16="http://schemas.microsoft.com/office/drawing/2014/main" val="2831217293"/>
                    </a:ext>
                  </a:extLst>
                </a:gridCol>
                <a:gridCol w="1904124">
                  <a:extLst>
                    <a:ext uri="{9D8B030D-6E8A-4147-A177-3AD203B41FA5}">
                      <a16:colId xmlns:a16="http://schemas.microsoft.com/office/drawing/2014/main" val="1206011770"/>
                    </a:ext>
                  </a:extLst>
                </a:gridCol>
              </a:tblGrid>
              <a:tr h="534487">
                <a:tc>
                  <a:txBody>
                    <a:bodyPr/>
                    <a:lstStyle/>
                    <a:p>
                      <a:endParaRPr lang="fr-FR">
                        <a:solidFill>
                          <a:srgbClr val="B80D69"/>
                        </a:solidFill>
                      </a:endParaRPr>
                    </a:p>
                  </a:txBody>
                  <a:tcPr marL="89960" marR="89960" anchor="ctr">
                    <a:lnL w="12700" cmpd="sng">
                      <a:noFill/>
                    </a:lnL>
                    <a:lnR w="12700" cmpd="sng">
                      <a:noFill/>
                    </a:lnR>
                    <a:lnT w="12700" cmpd="sng">
                      <a:noFill/>
                    </a:lnT>
                    <a:lnB w="38100" cmpd="sng">
                      <a:noFill/>
                    </a:lnB>
                    <a:solidFill>
                      <a:srgbClr val="59265E"/>
                    </a:solidFill>
                  </a:tcPr>
                </a:tc>
                <a:tc>
                  <a:txBody>
                    <a:bodyPr/>
                    <a:lstStyle/>
                    <a:p>
                      <a:pPr algn="ctr"/>
                      <a:r>
                        <a:rPr lang="fr-FR" b="1">
                          <a:effectLst/>
                          <a:latin typeface="Raleway" panose="020B0503030101060003" pitchFamily="34" charset="77"/>
                        </a:rPr>
                        <a:t>0</a:t>
                      </a:r>
                      <a:endParaRPr lang="fr-FR">
                        <a:effectLst/>
                        <a:latin typeface="Raleway" panose="020B0503030101060003" pitchFamily="34" charset="77"/>
                      </a:endParaRPr>
                    </a:p>
                  </a:txBody>
                  <a:tcPr marL="89960" marR="89960" anchor="ctr">
                    <a:lnL w="12700" cmpd="sng">
                      <a:noFill/>
                    </a:lnL>
                    <a:lnR w="12700" cmpd="sng">
                      <a:noFill/>
                    </a:lnR>
                    <a:lnT w="12700" cmpd="sng">
                      <a:noFill/>
                    </a:lnT>
                    <a:lnB w="38100" cmpd="sng">
                      <a:noFill/>
                    </a:lnB>
                    <a:solidFill>
                      <a:srgbClr val="871A5E"/>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Raleway" panose="020B0503030101060003" pitchFamily="34" charset="77"/>
                          <a:ea typeface="+mn-ea"/>
                          <a:cs typeface="+mn-cs"/>
                        </a:rPr>
                        <a:t>1</a:t>
                      </a:r>
                    </a:p>
                  </a:txBody>
                  <a:tcPr marL="89960" marR="89960" anchor="ctr">
                    <a:lnL w="12700" cmpd="sng">
                      <a:noFill/>
                    </a:lnL>
                    <a:lnR w="12700" cmpd="sng">
                      <a:noFill/>
                    </a:lnR>
                    <a:lnT w="12700" cmpd="sng">
                      <a:noFill/>
                    </a:lnT>
                    <a:lnB w="38100" cmpd="sng">
                      <a:noFill/>
                    </a:lnB>
                    <a:solidFill>
                      <a:srgbClr val="B80D6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Raleway" panose="020B0503030101060003" pitchFamily="34" charset="77"/>
                          <a:ea typeface="+mn-ea"/>
                          <a:cs typeface="+mn-cs"/>
                        </a:rPr>
                        <a:t>2</a:t>
                      </a:r>
                    </a:p>
                  </a:txBody>
                  <a:tcPr marL="89960" marR="89960" anchor="ctr">
                    <a:lnL w="12700" cmpd="sng">
                      <a:noFill/>
                    </a:lnL>
                    <a:lnR w="12700" cmpd="sng">
                      <a:noFill/>
                    </a:lnR>
                    <a:lnT w="12700" cmpd="sng">
                      <a:noFill/>
                    </a:lnT>
                    <a:lnB w="38100" cmpd="sng">
                      <a:noFill/>
                    </a:lnB>
                    <a:solidFill>
                      <a:srgbClr val="D9598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Raleway" panose="020B0503030101060003" pitchFamily="34" charset="77"/>
                          <a:ea typeface="+mn-ea"/>
                          <a:cs typeface="+mn-cs"/>
                        </a:rPr>
                        <a:t>Score</a:t>
                      </a:r>
                    </a:p>
                  </a:txBody>
                  <a:tcPr marL="89960" marR="89960" anchor="ctr">
                    <a:lnL w="12700" cmpd="sng">
                      <a:noFill/>
                    </a:lnL>
                    <a:lnR w="38100" cap="flat" cmpd="sng" algn="ctr">
                      <a:solidFill>
                        <a:schemeClr val="bg1"/>
                      </a:solidFill>
                      <a:prstDash val="solid"/>
                      <a:round/>
                      <a:headEnd type="none" w="med" len="med"/>
                      <a:tailEnd type="none" w="med" len="med"/>
                    </a:lnR>
                    <a:lnT w="12700" cmpd="sng">
                      <a:noFill/>
                    </a:lnT>
                    <a:lnB w="38100" cmpd="sng">
                      <a:noFill/>
                    </a:lnB>
                    <a:solidFill>
                      <a:srgbClr val="F7BFD9"/>
                    </a:solidFill>
                  </a:tcPr>
                </a:tc>
                <a:extLst>
                  <a:ext uri="{0D108BD9-81ED-4DB2-BD59-A6C34878D82A}">
                    <a16:rowId xmlns:a16="http://schemas.microsoft.com/office/drawing/2014/main" val="543228424"/>
                  </a:ext>
                </a:extLst>
              </a:tr>
              <a:tr h="1076520">
                <a:tc>
                  <a:txBody>
                    <a:bodyPr/>
                    <a:lstStyle/>
                    <a:p>
                      <a:r>
                        <a:rPr lang="fr-FR" b="1">
                          <a:solidFill>
                            <a:srgbClr val="FFFFFF"/>
                          </a:solidFill>
                          <a:effectLst/>
                          <a:latin typeface="Raleway" panose="020B0503030101060003" pitchFamily="34" charset="77"/>
                        </a:rPr>
                        <a:t>Grossesse</a:t>
                      </a:r>
                      <a:endParaRPr lang="fr-FR">
                        <a:solidFill>
                          <a:srgbClr val="FFFFFF"/>
                        </a:solidFill>
                        <a:effectLst/>
                        <a:latin typeface="Raleway" panose="020B0503030101060003" pitchFamily="34" charset="77"/>
                      </a:endParaRPr>
                    </a:p>
                    <a:p>
                      <a:r>
                        <a:rPr lang="fr-FR" sz="1400">
                          <a:solidFill>
                            <a:srgbClr val="FFFFFF"/>
                          </a:solidFill>
                          <a:effectLst/>
                          <a:latin typeface="Raleway" panose="020B0503030101060003" pitchFamily="34" charset="77"/>
                        </a:rPr>
                        <a:t>(l’item n’apparaitra que pour</a:t>
                      </a:r>
                      <a:br>
                        <a:rPr lang="fr-FR" sz="1400">
                          <a:solidFill>
                            <a:srgbClr val="FFFFFF"/>
                          </a:solidFill>
                          <a:effectLst/>
                          <a:latin typeface="Raleway" panose="020B0503030101060003" pitchFamily="34" charset="77"/>
                        </a:rPr>
                      </a:br>
                      <a:r>
                        <a:rPr lang="fr-FR" sz="1400">
                          <a:solidFill>
                            <a:srgbClr val="FFFFFF"/>
                          </a:solidFill>
                          <a:effectLst/>
                          <a:latin typeface="Raleway" panose="020B0503030101060003" pitchFamily="34" charset="77"/>
                        </a:rPr>
                        <a:t>les patientes potentiellement concernées)</a:t>
                      </a:r>
                    </a:p>
                  </a:txBody>
                  <a:tcPr marL="161925" marR="80963" marT="80963" marB="161925" anchor="ctr">
                    <a:lnL w="12700" cmpd="sng">
                      <a:noFill/>
                    </a:lnL>
                    <a:lnT w="38100" cmpd="sng">
                      <a:noFill/>
                    </a:lnT>
                    <a:solidFill>
                      <a:srgbClr val="1C4270"/>
                    </a:solidFill>
                  </a:tcPr>
                </a:tc>
                <a:tc>
                  <a:txBody>
                    <a:bodyPr/>
                    <a:lstStyle/>
                    <a:p>
                      <a:pPr algn="ctr"/>
                      <a:r>
                        <a:rPr lang="fr-FR" sz="1600" b="0" i="0">
                          <a:solidFill>
                            <a:srgbClr val="1C4270"/>
                          </a:solidFill>
                          <a:effectLst/>
                          <a:latin typeface="Raleway Medium" panose="020B0503030101060003" pitchFamily="34" charset="77"/>
                        </a:rPr>
                        <a:t>Au-delà de 36 SA</a:t>
                      </a:r>
                    </a:p>
                    <a:p>
                      <a:pPr algn="ctr"/>
                      <a:r>
                        <a:rPr lang="fr-FR" sz="1600" b="0" i="0">
                          <a:solidFill>
                            <a:srgbClr val="1C4270"/>
                          </a:solidFill>
                          <a:effectLst/>
                          <a:latin typeface="Raleway Medium" panose="020B0503030101060003" pitchFamily="34" charset="77"/>
                        </a:rPr>
                        <a:t>Pas de grossesse</a:t>
                      </a:r>
                    </a:p>
                  </a:txBody>
                  <a:tcPr marL="161925" marR="80963" marT="80963" marB="161925" anchor="ctr">
                    <a:lnT w="38100" cmpd="sng">
                      <a:noFill/>
                    </a:lnT>
                    <a:solidFill>
                      <a:srgbClr val="EDF0F4"/>
                    </a:solidFill>
                  </a:tcPr>
                </a:tc>
                <a:tc>
                  <a:txBody>
                    <a:bodyPr/>
                    <a:lstStyle/>
                    <a:p>
                      <a:pPr algn="ctr"/>
                      <a:r>
                        <a:rPr lang="fr-FR" sz="1600" b="0" i="0">
                          <a:solidFill>
                            <a:srgbClr val="1C4270"/>
                          </a:solidFill>
                          <a:effectLst/>
                          <a:latin typeface="Raleway Medium" panose="020B0503030101060003" pitchFamily="34" charset="77"/>
                        </a:rPr>
                        <a:t>Entre 32 SA</a:t>
                      </a:r>
                      <a:br>
                        <a:rPr lang="fr-FR" sz="1600" b="0" i="0">
                          <a:solidFill>
                            <a:srgbClr val="1C4270"/>
                          </a:solidFill>
                          <a:effectLst/>
                          <a:latin typeface="Raleway Medium" panose="020B0503030101060003" pitchFamily="34" charset="77"/>
                        </a:rPr>
                      </a:br>
                      <a:r>
                        <a:rPr lang="fr-FR" sz="1600" b="0" i="0">
                          <a:solidFill>
                            <a:srgbClr val="1C4270"/>
                          </a:solidFill>
                          <a:effectLst/>
                          <a:latin typeface="Raleway Medium" panose="020B0503030101060003" pitchFamily="34" charset="77"/>
                        </a:rPr>
                        <a:t>et 36 SA</a:t>
                      </a:r>
                    </a:p>
                  </a:txBody>
                  <a:tcPr marL="161925" marR="80963" marT="80963" marB="161925" anchor="ctr">
                    <a:lnT w="38100" cmpd="sng">
                      <a:noFill/>
                    </a:lnT>
                    <a:solidFill>
                      <a:srgbClr val="F6F7F9"/>
                    </a:solidFill>
                  </a:tcPr>
                </a:tc>
                <a:tc>
                  <a:txBody>
                    <a:bodyPr/>
                    <a:lstStyle/>
                    <a:p>
                      <a:pPr algn="ctr"/>
                      <a:r>
                        <a:rPr lang="fr-FR" sz="1600" b="0" i="0">
                          <a:solidFill>
                            <a:srgbClr val="1C4270"/>
                          </a:solidFill>
                          <a:effectLst/>
                          <a:latin typeface="Raleway Medium" panose="020B0503030101060003" pitchFamily="34" charset="77"/>
                        </a:rPr>
                        <a:t>Entre 28 SA</a:t>
                      </a:r>
                      <a:br>
                        <a:rPr lang="fr-FR" sz="1600" b="0" i="0">
                          <a:solidFill>
                            <a:srgbClr val="1C4270"/>
                          </a:solidFill>
                          <a:effectLst/>
                          <a:latin typeface="Raleway Medium" panose="020B0503030101060003" pitchFamily="34" charset="77"/>
                        </a:rPr>
                      </a:br>
                      <a:r>
                        <a:rPr lang="fr-FR" sz="1600" b="0" i="0">
                          <a:solidFill>
                            <a:srgbClr val="1C4270"/>
                          </a:solidFill>
                          <a:effectLst/>
                          <a:latin typeface="Raleway Medium" panose="020B0503030101060003" pitchFamily="34" charset="77"/>
                        </a:rPr>
                        <a:t>et 32 SA</a:t>
                      </a:r>
                    </a:p>
                  </a:txBody>
                  <a:tcPr marL="161925" marR="80963" marT="80963" marB="161925" anchor="ctr">
                    <a:lnT w="38100" cmpd="sng">
                      <a:noFill/>
                    </a:lnT>
                    <a:solidFill>
                      <a:srgbClr val="EDF0F4"/>
                    </a:solidFill>
                  </a:tcPr>
                </a:tc>
                <a:tc>
                  <a:txBody>
                    <a:bodyPr/>
                    <a:lstStyle/>
                    <a:p>
                      <a:endParaRPr lang="fr-FR" sz="1600"/>
                    </a:p>
                  </a:txBody>
                  <a:tcPr marL="89960" marR="89960" anchor="ctr">
                    <a:lnR w="38100" cap="flat" cmpd="sng" algn="ctr">
                      <a:solidFill>
                        <a:schemeClr val="bg1"/>
                      </a:solidFill>
                      <a:prstDash val="solid"/>
                      <a:round/>
                      <a:headEnd type="none" w="med" len="med"/>
                      <a:tailEnd type="none" w="med" len="med"/>
                    </a:lnR>
                    <a:lnT w="38100" cmpd="sng">
                      <a:noFill/>
                    </a:lnT>
                    <a:solidFill>
                      <a:srgbClr val="F6F7F9"/>
                    </a:solidFill>
                  </a:tcPr>
                </a:tc>
                <a:extLst>
                  <a:ext uri="{0D108BD9-81ED-4DB2-BD59-A6C34878D82A}">
                    <a16:rowId xmlns:a16="http://schemas.microsoft.com/office/drawing/2014/main" val="4033471703"/>
                  </a:ext>
                </a:extLst>
              </a:tr>
              <a:tr h="1076520">
                <a:tc>
                  <a:txBody>
                    <a:bodyPr/>
                    <a:lstStyle/>
                    <a:p>
                      <a:r>
                        <a:rPr lang="fr-FR" b="1">
                          <a:solidFill>
                            <a:srgbClr val="FFFFFF"/>
                          </a:solidFill>
                          <a:effectLst/>
                          <a:latin typeface="Raleway" panose="020B0503030101060003" pitchFamily="34" charset="77"/>
                        </a:rPr>
                        <a:t>Vulnérabilités</a:t>
                      </a:r>
                      <a:endParaRPr lang="fr-FR">
                        <a:solidFill>
                          <a:srgbClr val="FFFFFF"/>
                        </a:solidFill>
                        <a:effectLst/>
                        <a:latin typeface="Raleway" panose="020B0503030101060003" pitchFamily="34" charset="77"/>
                      </a:endParaRPr>
                    </a:p>
                    <a:p>
                      <a:r>
                        <a:rPr lang="fr-FR" sz="1400">
                          <a:solidFill>
                            <a:srgbClr val="FFFFFF"/>
                          </a:solidFill>
                          <a:effectLst/>
                          <a:latin typeface="Raleway" panose="020B0503030101060003" pitchFamily="34" charset="77"/>
                        </a:rPr>
                        <a:t>(addiction, précarité, état psychologique fragile)</a:t>
                      </a:r>
                    </a:p>
                  </a:txBody>
                  <a:tcPr marL="161925" marR="80963" marT="80963" marB="161925" anchor="ctr">
                    <a:lnL w="12700" cmpd="sng">
                      <a:noFill/>
                    </a:lnL>
                    <a:solidFill>
                      <a:srgbClr val="005C94"/>
                    </a:solidFill>
                  </a:tcPr>
                </a:tc>
                <a:tc>
                  <a:txBody>
                    <a:bodyPr/>
                    <a:lstStyle/>
                    <a:p>
                      <a:pPr algn="ctr"/>
                      <a:r>
                        <a:rPr lang="fr-FR" sz="1600" b="0" i="0">
                          <a:solidFill>
                            <a:srgbClr val="1C4270"/>
                          </a:solidFill>
                          <a:effectLst/>
                          <a:latin typeface="Raleway Medium" panose="020B0503030101060003" pitchFamily="34" charset="77"/>
                        </a:rPr>
                        <a:t>Pas de vulnérabilité</a:t>
                      </a:r>
                    </a:p>
                  </a:txBody>
                  <a:tcPr marL="161925" marR="80963" marT="80963" marB="161925" anchor="ctr">
                    <a:solidFill>
                      <a:srgbClr val="F6F7F9"/>
                    </a:solidFill>
                  </a:tcPr>
                </a:tc>
                <a:tc>
                  <a:txBody>
                    <a:bodyPr/>
                    <a:lstStyle/>
                    <a:p>
                      <a:pPr algn="ctr"/>
                      <a:r>
                        <a:rPr lang="fr-FR" sz="1600" b="0" i="0">
                          <a:solidFill>
                            <a:srgbClr val="1C4270"/>
                          </a:solidFill>
                          <a:effectLst/>
                          <a:latin typeface="Raleway Medium" panose="020B0503030101060003" pitchFamily="34" charset="77"/>
                        </a:rPr>
                        <a:t>Une vulnérabilité</a:t>
                      </a:r>
                    </a:p>
                  </a:txBody>
                  <a:tcPr marL="161925" marR="80963" marT="80963" marB="161925" anchor="ctr">
                    <a:solidFill>
                      <a:schemeClr val="bg1"/>
                    </a:solidFill>
                  </a:tcPr>
                </a:tc>
                <a:tc>
                  <a:txBody>
                    <a:bodyPr/>
                    <a:lstStyle/>
                    <a:p>
                      <a:pPr algn="ctr"/>
                      <a:r>
                        <a:rPr lang="fr-FR" sz="1600" b="0" i="0">
                          <a:solidFill>
                            <a:srgbClr val="1C4270"/>
                          </a:solidFill>
                          <a:effectLst/>
                          <a:latin typeface="Raleway Medium" panose="020B0503030101060003" pitchFamily="34" charset="77"/>
                        </a:rPr>
                        <a:t>Plusieurs vulnérabilités</a:t>
                      </a:r>
                    </a:p>
                  </a:txBody>
                  <a:tcPr marL="161925" marR="80963" marT="80963" marB="161925" anchor="ctr">
                    <a:solidFill>
                      <a:srgbClr val="F6F7F9"/>
                    </a:solidFill>
                  </a:tcPr>
                </a:tc>
                <a:tc>
                  <a:txBody>
                    <a:bodyPr/>
                    <a:lstStyle/>
                    <a:p>
                      <a:endParaRPr lang="fr-FR" sz="1600"/>
                    </a:p>
                  </a:txBody>
                  <a:tcPr marL="89960" marR="89960" anchor="ctr">
                    <a:lnR w="381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3485962291"/>
                  </a:ext>
                </a:extLst>
              </a:tr>
              <a:tr h="1076520">
                <a:tc>
                  <a:txBody>
                    <a:bodyPr/>
                    <a:lstStyle/>
                    <a:p>
                      <a:r>
                        <a:rPr lang="fr-FR" b="1">
                          <a:solidFill>
                            <a:srgbClr val="FFFFFF"/>
                          </a:solidFill>
                          <a:effectLst/>
                          <a:latin typeface="Raleway" panose="020B0503030101060003" pitchFamily="34" charset="77"/>
                        </a:rPr>
                        <a:t>Aide à domicile Professionnelle</a:t>
                      </a:r>
                      <a:br>
                        <a:rPr lang="fr-FR" b="1">
                          <a:solidFill>
                            <a:srgbClr val="FFFFFF"/>
                          </a:solidFill>
                          <a:effectLst/>
                          <a:latin typeface="Raleway" panose="020B0503030101060003" pitchFamily="34" charset="77"/>
                        </a:rPr>
                      </a:br>
                      <a:r>
                        <a:rPr lang="fr-FR" b="1">
                          <a:solidFill>
                            <a:srgbClr val="FFFFFF"/>
                          </a:solidFill>
                          <a:effectLst/>
                          <a:latin typeface="Raleway" panose="020B0503030101060003" pitchFamily="34" charset="77"/>
                        </a:rPr>
                        <a:t>ou familiale</a:t>
                      </a:r>
                      <a:endParaRPr lang="fr-FR">
                        <a:solidFill>
                          <a:srgbClr val="FFFFFF"/>
                        </a:solidFill>
                        <a:effectLst/>
                        <a:latin typeface="Raleway" panose="020B0503030101060003" pitchFamily="34" charset="77"/>
                      </a:endParaRPr>
                    </a:p>
                  </a:txBody>
                  <a:tcPr marL="161925" marR="80963" marT="80963" marB="161925" anchor="ctr">
                    <a:lnL w="12700" cmpd="sng">
                      <a:noFill/>
                    </a:lnL>
                    <a:lnB w="12700" cmpd="sng">
                      <a:noFill/>
                    </a:lnB>
                    <a:solidFill>
                      <a:srgbClr val="127AB0"/>
                    </a:solidFill>
                  </a:tcPr>
                </a:tc>
                <a:tc>
                  <a:txBody>
                    <a:bodyPr/>
                    <a:lstStyle/>
                    <a:p>
                      <a:pPr algn="ctr"/>
                      <a:r>
                        <a:rPr lang="fr-FR" sz="1600" b="0" i="0">
                          <a:solidFill>
                            <a:srgbClr val="1C4270"/>
                          </a:solidFill>
                          <a:effectLst/>
                          <a:latin typeface="Raleway Medium" panose="020B0503030101060003" pitchFamily="34" charset="77"/>
                        </a:rPr>
                        <a:t>Non</a:t>
                      </a:r>
                    </a:p>
                  </a:txBody>
                  <a:tcPr marL="161925" marR="80963" marT="80963" marB="161925" anchor="ctr">
                    <a:lnB w="12700" cmpd="sng">
                      <a:noFill/>
                    </a:lnB>
                    <a:solidFill>
                      <a:srgbClr val="EDF0F4"/>
                    </a:solidFill>
                  </a:tcPr>
                </a:tc>
                <a:tc>
                  <a:txBody>
                    <a:bodyPr/>
                    <a:lstStyle/>
                    <a:p>
                      <a:pPr algn="ctr"/>
                      <a:r>
                        <a:rPr lang="fr-FR" sz="1600" b="0" i="0">
                          <a:solidFill>
                            <a:srgbClr val="1C4270"/>
                          </a:solidFill>
                          <a:effectLst/>
                          <a:latin typeface="Raleway Medium" panose="020B0503030101060003" pitchFamily="34" charset="77"/>
                        </a:rPr>
                        <a:t>Moins d’1h/j</a:t>
                      </a:r>
                    </a:p>
                  </a:txBody>
                  <a:tcPr marL="161925" marR="80963" marT="80963" marB="161925" anchor="ctr">
                    <a:lnB w="12700" cmpd="sng">
                      <a:noFill/>
                    </a:lnB>
                    <a:solidFill>
                      <a:srgbClr val="F6F7F9"/>
                    </a:solidFill>
                  </a:tcPr>
                </a:tc>
                <a:tc>
                  <a:txBody>
                    <a:bodyPr/>
                    <a:lstStyle/>
                    <a:p>
                      <a:pPr algn="ctr"/>
                      <a:r>
                        <a:rPr lang="fr-FR" sz="1600" b="0" i="0">
                          <a:solidFill>
                            <a:srgbClr val="1C4270"/>
                          </a:solidFill>
                          <a:effectLst/>
                          <a:latin typeface="Raleway Medium" panose="020B0503030101060003" pitchFamily="34" charset="77"/>
                        </a:rPr>
                        <a:t>&gt;1h/j</a:t>
                      </a:r>
                    </a:p>
                  </a:txBody>
                  <a:tcPr marL="161925" marR="80963" marT="80963" marB="161925" anchor="ctr">
                    <a:lnB w="12700" cmpd="sng">
                      <a:noFill/>
                    </a:lnB>
                    <a:solidFill>
                      <a:srgbClr val="EDF0F4"/>
                    </a:solidFill>
                  </a:tcPr>
                </a:tc>
                <a:tc>
                  <a:txBody>
                    <a:bodyPr/>
                    <a:lstStyle/>
                    <a:p>
                      <a:endParaRPr lang="fr-FR" sz="1600"/>
                    </a:p>
                  </a:txBody>
                  <a:tcPr marL="89960" marR="89960" anchor="ctr">
                    <a:lnR w="38100" cap="flat" cmpd="sng" algn="ctr">
                      <a:solidFill>
                        <a:schemeClr val="bg1"/>
                      </a:solidFill>
                      <a:prstDash val="solid"/>
                      <a:round/>
                      <a:headEnd type="none" w="med" len="med"/>
                      <a:tailEnd type="none" w="med" len="med"/>
                    </a:lnR>
                    <a:lnB w="12700" cmpd="sng">
                      <a:noFill/>
                    </a:lnB>
                    <a:solidFill>
                      <a:srgbClr val="F6F7F9"/>
                    </a:solidFill>
                  </a:tcPr>
                </a:tc>
                <a:extLst>
                  <a:ext uri="{0D108BD9-81ED-4DB2-BD59-A6C34878D82A}">
                    <a16:rowId xmlns:a16="http://schemas.microsoft.com/office/drawing/2014/main" val="1721777204"/>
                  </a:ext>
                </a:extLst>
              </a:tr>
            </a:tbl>
          </a:graphicData>
        </a:graphic>
      </p:graphicFrame>
      <p:sp>
        <p:nvSpPr>
          <p:cNvPr id="3" name="Titre 2">
            <a:extLst>
              <a:ext uri="{FF2B5EF4-FFF2-40B4-BE49-F238E27FC236}">
                <a16:creationId xmlns:a16="http://schemas.microsoft.com/office/drawing/2014/main" id="{3B366D64-D25A-3143-B6F5-1896DBBC7493}"/>
              </a:ext>
            </a:extLst>
          </p:cNvPr>
          <p:cNvSpPr>
            <a:spLocks noGrp="1"/>
          </p:cNvSpPr>
          <p:nvPr>
            <p:ph type="ctrTitle"/>
          </p:nvPr>
        </p:nvSpPr>
        <p:spPr/>
        <p:txBody>
          <a:bodyPr/>
          <a:lstStyle/>
          <a:p>
            <a:pPr algn="ctr"/>
            <a:r>
              <a:rPr lang="fr-FR"/>
              <a:t>ESCAP : grille d’inclusion</a:t>
            </a:r>
            <a:endParaRPr lang="fr-FR">
              <a:solidFill>
                <a:srgbClr val="B80D69"/>
              </a:solidFill>
            </a:endParaRPr>
          </a:p>
        </p:txBody>
      </p:sp>
    </p:spTree>
    <p:extLst>
      <p:ext uri="{BB962C8B-B14F-4D97-AF65-F5344CB8AC3E}">
        <p14:creationId xmlns:p14="http://schemas.microsoft.com/office/powerpoint/2010/main" val="92165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a:extLst>
              <a:ext uri="{FF2B5EF4-FFF2-40B4-BE49-F238E27FC236}">
                <a16:creationId xmlns:a16="http://schemas.microsoft.com/office/drawing/2014/main" id="{5CA6886B-2687-4244-A0AE-C4DF39F65DA8}"/>
              </a:ext>
            </a:extLst>
          </p:cNvPr>
          <p:cNvGraphicFramePr>
            <a:graphicFrameLocks noGrp="1"/>
          </p:cNvGraphicFramePr>
          <p:nvPr>
            <p:ph idx="1"/>
          </p:nvPr>
        </p:nvGraphicFramePr>
        <p:xfrm>
          <a:off x="676955" y="1730282"/>
          <a:ext cx="10914410" cy="4122945"/>
        </p:xfrm>
        <a:graphic>
          <a:graphicData uri="http://schemas.openxmlformats.org/drawingml/2006/table">
            <a:tbl>
              <a:tblPr firstRow="1" bandRow="1">
                <a:tableStyleId>{5C22544A-7EE6-4342-B048-85BDC9FD1C3A}</a:tableStyleId>
              </a:tblPr>
              <a:tblGrid>
                <a:gridCol w="2868562">
                  <a:extLst>
                    <a:ext uri="{9D8B030D-6E8A-4147-A177-3AD203B41FA5}">
                      <a16:colId xmlns:a16="http://schemas.microsoft.com/office/drawing/2014/main" val="900623547"/>
                    </a:ext>
                  </a:extLst>
                </a:gridCol>
                <a:gridCol w="2020282">
                  <a:extLst>
                    <a:ext uri="{9D8B030D-6E8A-4147-A177-3AD203B41FA5}">
                      <a16:colId xmlns:a16="http://schemas.microsoft.com/office/drawing/2014/main" val="2387367905"/>
                    </a:ext>
                  </a:extLst>
                </a:gridCol>
                <a:gridCol w="1882964">
                  <a:extLst>
                    <a:ext uri="{9D8B030D-6E8A-4147-A177-3AD203B41FA5}">
                      <a16:colId xmlns:a16="http://schemas.microsoft.com/office/drawing/2014/main" val="2854622906"/>
                    </a:ext>
                  </a:extLst>
                </a:gridCol>
                <a:gridCol w="2192778">
                  <a:extLst>
                    <a:ext uri="{9D8B030D-6E8A-4147-A177-3AD203B41FA5}">
                      <a16:colId xmlns:a16="http://schemas.microsoft.com/office/drawing/2014/main" val="2831217293"/>
                    </a:ext>
                  </a:extLst>
                </a:gridCol>
                <a:gridCol w="1949824">
                  <a:extLst>
                    <a:ext uri="{9D8B030D-6E8A-4147-A177-3AD203B41FA5}">
                      <a16:colId xmlns:a16="http://schemas.microsoft.com/office/drawing/2014/main" val="1206011770"/>
                    </a:ext>
                  </a:extLst>
                </a:gridCol>
              </a:tblGrid>
              <a:tr h="534487">
                <a:tc>
                  <a:txBody>
                    <a:bodyPr/>
                    <a:lstStyle/>
                    <a:p>
                      <a:endParaRPr lang="fr-FR">
                        <a:solidFill>
                          <a:srgbClr val="B80D69"/>
                        </a:solidFill>
                      </a:endParaRPr>
                    </a:p>
                  </a:txBody>
                  <a:tcPr marL="87991" marR="87991" anchor="ctr">
                    <a:lnL w="12700" cmpd="sng">
                      <a:noFill/>
                    </a:lnL>
                    <a:lnR w="12700" cmpd="sng">
                      <a:noFill/>
                    </a:lnR>
                    <a:lnT w="12700" cmpd="sng">
                      <a:noFill/>
                    </a:lnT>
                    <a:lnB w="38100" cmpd="sng">
                      <a:noFill/>
                    </a:lnB>
                    <a:solidFill>
                      <a:srgbClr val="59265E"/>
                    </a:solidFill>
                  </a:tcPr>
                </a:tc>
                <a:tc>
                  <a:txBody>
                    <a:bodyPr/>
                    <a:lstStyle/>
                    <a:p>
                      <a:pPr algn="ctr"/>
                      <a:r>
                        <a:rPr lang="fr-FR" b="1">
                          <a:effectLst/>
                          <a:latin typeface="Raleway" panose="020B0503030101060003" pitchFamily="34" charset="77"/>
                        </a:rPr>
                        <a:t>0</a:t>
                      </a:r>
                      <a:endParaRPr lang="fr-FR">
                        <a:effectLst/>
                        <a:latin typeface="Raleway" panose="020B0503030101060003" pitchFamily="34" charset="77"/>
                      </a:endParaRPr>
                    </a:p>
                  </a:txBody>
                  <a:tcPr marL="87991" marR="87991" anchor="ctr">
                    <a:lnL w="12700" cmpd="sng">
                      <a:noFill/>
                    </a:lnL>
                    <a:lnR w="12700" cmpd="sng">
                      <a:noFill/>
                    </a:lnR>
                    <a:lnT w="12700" cmpd="sng">
                      <a:noFill/>
                    </a:lnT>
                    <a:lnB w="38100" cmpd="sng">
                      <a:noFill/>
                    </a:lnB>
                    <a:solidFill>
                      <a:srgbClr val="871A5E"/>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Raleway" panose="020B0503030101060003" pitchFamily="34" charset="77"/>
                          <a:ea typeface="+mn-ea"/>
                          <a:cs typeface="+mn-cs"/>
                        </a:rPr>
                        <a:t>1</a:t>
                      </a:r>
                    </a:p>
                  </a:txBody>
                  <a:tcPr marL="87991" marR="87991" anchor="ctr">
                    <a:lnL w="12700" cmpd="sng">
                      <a:noFill/>
                    </a:lnL>
                    <a:lnR w="12700" cmpd="sng">
                      <a:noFill/>
                    </a:lnR>
                    <a:lnT w="12700" cmpd="sng">
                      <a:noFill/>
                    </a:lnT>
                    <a:lnB w="38100" cmpd="sng">
                      <a:noFill/>
                    </a:lnB>
                    <a:solidFill>
                      <a:srgbClr val="B80D6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Raleway" panose="020B0503030101060003" pitchFamily="34" charset="77"/>
                          <a:ea typeface="+mn-ea"/>
                          <a:cs typeface="+mn-cs"/>
                        </a:rPr>
                        <a:t>2</a:t>
                      </a:r>
                    </a:p>
                  </a:txBody>
                  <a:tcPr marL="87991" marR="87991" anchor="ctr">
                    <a:lnL w="12700" cmpd="sng">
                      <a:noFill/>
                    </a:lnL>
                    <a:lnR w="12700" cmpd="sng">
                      <a:noFill/>
                    </a:lnR>
                    <a:lnT w="12700" cmpd="sng">
                      <a:noFill/>
                    </a:lnT>
                    <a:lnB w="38100" cmpd="sng">
                      <a:noFill/>
                    </a:lnB>
                    <a:solidFill>
                      <a:srgbClr val="D9598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Raleway" panose="020B0503030101060003" pitchFamily="34" charset="77"/>
                          <a:ea typeface="+mn-ea"/>
                          <a:cs typeface="+mn-cs"/>
                        </a:rPr>
                        <a:t>Score</a:t>
                      </a:r>
                    </a:p>
                  </a:txBody>
                  <a:tcPr marL="87991" marR="87991" anchor="ctr">
                    <a:lnL w="12700" cmpd="sng">
                      <a:noFill/>
                    </a:lnL>
                    <a:lnR w="38100" cap="flat" cmpd="sng" algn="ctr">
                      <a:solidFill>
                        <a:schemeClr val="bg1"/>
                      </a:solidFill>
                      <a:prstDash val="solid"/>
                      <a:round/>
                      <a:headEnd type="none" w="med" len="med"/>
                      <a:tailEnd type="none" w="med" len="med"/>
                    </a:lnR>
                    <a:lnT w="12700" cmpd="sng">
                      <a:noFill/>
                    </a:lnT>
                    <a:lnB w="38100" cmpd="sng">
                      <a:noFill/>
                    </a:lnB>
                    <a:solidFill>
                      <a:srgbClr val="F7BFD9"/>
                    </a:solidFill>
                  </a:tcPr>
                </a:tc>
                <a:extLst>
                  <a:ext uri="{0D108BD9-81ED-4DB2-BD59-A6C34878D82A}">
                    <a16:rowId xmlns:a16="http://schemas.microsoft.com/office/drawing/2014/main" val="543228424"/>
                  </a:ext>
                </a:extLst>
              </a:tr>
              <a:tr h="1076520">
                <a:tc>
                  <a:txBody>
                    <a:bodyPr/>
                    <a:lstStyle/>
                    <a:p>
                      <a:r>
                        <a:rPr lang="fr-FR" b="1">
                          <a:solidFill>
                            <a:srgbClr val="FFFFFF"/>
                          </a:solidFill>
                          <a:effectLst/>
                          <a:latin typeface="Raleway" panose="020B0503030101060003" pitchFamily="34" charset="77"/>
                        </a:rPr>
                        <a:t>Mobilité</a:t>
                      </a:r>
                      <a:endParaRPr lang="fr-FR">
                        <a:solidFill>
                          <a:srgbClr val="FFFFFF"/>
                        </a:solidFill>
                        <a:effectLst/>
                        <a:latin typeface="Raleway" panose="020B0503030101060003" pitchFamily="34" charset="77"/>
                      </a:endParaRPr>
                    </a:p>
                    <a:p>
                      <a:r>
                        <a:rPr lang="fr-FR" sz="1400">
                          <a:solidFill>
                            <a:srgbClr val="FFFFFF"/>
                          </a:solidFill>
                          <a:effectLst/>
                          <a:latin typeface="Raleway" panose="020B0503030101060003" pitchFamily="34" charset="77"/>
                        </a:rPr>
                        <a:t>(se lever, marcher)</a:t>
                      </a:r>
                    </a:p>
                  </a:txBody>
                  <a:tcPr marL="161925" marR="80963" marT="80963" marB="161925" anchor="ctr">
                    <a:lnL w="12700" cmpd="sng">
                      <a:noFill/>
                    </a:lnL>
                    <a:lnT w="38100" cmpd="sng">
                      <a:noFill/>
                    </a:lnT>
                    <a:solidFill>
                      <a:srgbClr val="1C4270"/>
                    </a:solidFill>
                  </a:tcPr>
                </a:tc>
                <a:tc>
                  <a:txBody>
                    <a:bodyPr/>
                    <a:lstStyle/>
                    <a:p>
                      <a:pPr algn="ctr"/>
                      <a:r>
                        <a:rPr lang="fr-FR" sz="1600" b="0" i="0">
                          <a:solidFill>
                            <a:srgbClr val="1C4270"/>
                          </a:solidFill>
                          <a:effectLst/>
                          <a:latin typeface="Raleway Medium" panose="020B0503030101060003" pitchFamily="34" charset="77"/>
                        </a:rPr>
                        <a:t>Indépendance</a:t>
                      </a:r>
                    </a:p>
                  </a:txBody>
                  <a:tcPr marL="161925" marR="80963" marT="80963" marB="161925" anchor="ctr">
                    <a:lnT w="38100" cmpd="sng">
                      <a:noFill/>
                    </a:lnT>
                    <a:solidFill>
                      <a:srgbClr val="EDF0F4"/>
                    </a:solidFill>
                  </a:tcPr>
                </a:tc>
                <a:tc>
                  <a:txBody>
                    <a:bodyPr/>
                    <a:lstStyle/>
                    <a:p>
                      <a:pPr algn="ctr"/>
                      <a:r>
                        <a:rPr lang="fr-FR" sz="1600" b="0" i="0">
                          <a:solidFill>
                            <a:srgbClr val="1C4270"/>
                          </a:solidFill>
                          <a:effectLst/>
                          <a:latin typeface="Raleway Medium" panose="020B0503030101060003" pitchFamily="34" charset="77"/>
                        </a:rPr>
                        <a:t>Soutien / Aides techniques</a:t>
                      </a:r>
                    </a:p>
                  </a:txBody>
                  <a:tcPr marL="161925" marR="80963" marT="80963" marB="161925" anchor="ctr">
                    <a:lnT w="38100" cmpd="sng">
                      <a:noFill/>
                    </a:lnT>
                    <a:solidFill>
                      <a:srgbClr val="F6F7F9"/>
                    </a:solidFill>
                  </a:tcPr>
                </a:tc>
                <a:tc>
                  <a:txBody>
                    <a:bodyPr/>
                    <a:lstStyle/>
                    <a:p>
                      <a:pPr algn="ctr"/>
                      <a:r>
                        <a:rPr lang="fr-FR" sz="1600" b="0" i="0">
                          <a:solidFill>
                            <a:srgbClr val="1C4270"/>
                          </a:solidFill>
                          <a:effectLst/>
                          <a:latin typeface="Raleway Medium" panose="020B0503030101060003" pitchFamily="34" charset="77"/>
                        </a:rPr>
                        <a:t>Incapacité</a:t>
                      </a:r>
                    </a:p>
                  </a:txBody>
                  <a:tcPr marL="161925" marR="80963" marT="80963" marB="161925" anchor="ctr">
                    <a:lnT w="38100" cmpd="sng">
                      <a:noFill/>
                    </a:lnT>
                    <a:solidFill>
                      <a:srgbClr val="EDF0F4"/>
                    </a:solidFill>
                  </a:tcPr>
                </a:tc>
                <a:tc>
                  <a:txBody>
                    <a:bodyPr/>
                    <a:lstStyle/>
                    <a:p>
                      <a:endParaRPr lang="fr-FR" sz="1600"/>
                    </a:p>
                  </a:txBody>
                  <a:tcPr marL="87991" marR="87991" anchor="ctr">
                    <a:lnR w="38100" cap="flat" cmpd="sng" algn="ctr">
                      <a:solidFill>
                        <a:schemeClr val="bg1"/>
                      </a:solidFill>
                      <a:prstDash val="solid"/>
                      <a:round/>
                      <a:headEnd type="none" w="med" len="med"/>
                      <a:tailEnd type="none" w="med" len="med"/>
                    </a:lnR>
                    <a:lnT w="38100" cmpd="sng">
                      <a:noFill/>
                    </a:lnT>
                    <a:solidFill>
                      <a:srgbClr val="F6F7F9"/>
                    </a:solidFill>
                  </a:tcPr>
                </a:tc>
                <a:extLst>
                  <a:ext uri="{0D108BD9-81ED-4DB2-BD59-A6C34878D82A}">
                    <a16:rowId xmlns:a16="http://schemas.microsoft.com/office/drawing/2014/main" val="4033471703"/>
                  </a:ext>
                </a:extLst>
              </a:tr>
              <a:tr h="1076520">
                <a:tc>
                  <a:txBody>
                    <a:bodyPr/>
                    <a:lstStyle/>
                    <a:p>
                      <a:r>
                        <a:rPr lang="fr-FR" b="1">
                          <a:solidFill>
                            <a:srgbClr val="FFFFFF"/>
                          </a:solidFill>
                          <a:effectLst/>
                          <a:latin typeface="Raleway" panose="020B0503030101060003" pitchFamily="34" charset="77"/>
                        </a:rPr>
                        <a:t>Continence</a:t>
                      </a:r>
                      <a:endParaRPr lang="fr-FR">
                        <a:solidFill>
                          <a:srgbClr val="FFFFFF"/>
                        </a:solidFill>
                        <a:effectLst/>
                        <a:latin typeface="Raleway" panose="020B0503030101060003" pitchFamily="34" charset="77"/>
                      </a:endParaRPr>
                    </a:p>
                    <a:p>
                      <a:r>
                        <a:rPr lang="fr-FR" sz="1400">
                          <a:solidFill>
                            <a:srgbClr val="FFFFFF"/>
                          </a:solidFill>
                          <a:effectLst/>
                          <a:latin typeface="Raleway" panose="020B0503030101060003" pitchFamily="34" charset="77"/>
                        </a:rPr>
                        <a:t>(urinaire et/ou fécale)</a:t>
                      </a:r>
                    </a:p>
                  </a:txBody>
                  <a:tcPr marL="161925" marR="80963" marT="80963" marB="161925" anchor="ctr">
                    <a:lnL w="12700" cmpd="sng">
                      <a:noFill/>
                    </a:lnL>
                    <a:solidFill>
                      <a:srgbClr val="005C94"/>
                    </a:solidFill>
                  </a:tcPr>
                </a:tc>
                <a:tc>
                  <a:txBody>
                    <a:bodyPr/>
                    <a:lstStyle/>
                    <a:p>
                      <a:pPr algn="ctr"/>
                      <a:r>
                        <a:rPr lang="fr-FR" sz="1600" b="0" i="0">
                          <a:solidFill>
                            <a:srgbClr val="1C4270"/>
                          </a:solidFill>
                          <a:effectLst/>
                          <a:latin typeface="Raleway Medium" panose="020B0503030101060003" pitchFamily="34" charset="77"/>
                        </a:rPr>
                        <a:t>Continence</a:t>
                      </a:r>
                    </a:p>
                  </a:txBody>
                  <a:tcPr marL="161925" marR="80963" marT="80963" marB="161925" anchor="ctr">
                    <a:solidFill>
                      <a:srgbClr val="F6F7F9"/>
                    </a:solidFill>
                  </a:tcPr>
                </a:tc>
                <a:tc>
                  <a:txBody>
                    <a:bodyPr/>
                    <a:lstStyle/>
                    <a:p>
                      <a:pPr algn="ctr"/>
                      <a:r>
                        <a:rPr lang="fr-FR" sz="1600" b="0" i="0">
                          <a:solidFill>
                            <a:srgbClr val="1C4270"/>
                          </a:solidFill>
                          <a:effectLst/>
                          <a:latin typeface="Raleway Medium" panose="020B0503030101060003" pitchFamily="34" charset="77"/>
                        </a:rPr>
                        <a:t>Incontinence occasionnelle</a:t>
                      </a:r>
                    </a:p>
                  </a:txBody>
                  <a:tcPr marL="161925" marR="80963" marT="80963" marB="161925" anchor="ctr">
                    <a:solidFill>
                      <a:schemeClr val="bg1"/>
                    </a:solidFill>
                  </a:tcPr>
                </a:tc>
                <a:tc>
                  <a:txBody>
                    <a:bodyPr/>
                    <a:lstStyle/>
                    <a:p>
                      <a:pPr algn="ctr"/>
                      <a:r>
                        <a:rPr lang="fr-FR" sz="1600" b="0" i="0">
                          <a:solidFill>
                            <a:srgbClr val="1C4270"/>
                          </a:solidFill>
                          <a:effectLst/>
                          <a:latin typeface="Raleway Medium" panose="020B0503030101060003" pitchFamily="34" charset="77"/>
                        </a:rPr>
                        <a:t>Incontinence permanente</a:t>
                      </a:r>
                    </a:p>
                  </a:txBody>
                  <a:tcPr marL="161925" marR="80963" marT="80963" marB="161925" anchor="ctr">
                    <a:solidFill>
                      <a:srgbClr val="F6F7F9"/>
                    </a:solidFill>
                  </a:tcPr>
                </a:tc>
                <a:tc>
                  <a:txBody>
                    <a:bodyPr/>
                    <a:lstStyle/>
                    <a:p>
                      <a:endParaRPr lang="fr-FR" sz="1600"/>
                    </a:p>
                  </a:txBody>
                  <a:tcPr marL="87991" marR="87991" anchor="ctr">
                    <a:lnR w="381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3485962291"/>
                  </a:ext>
                </a:extLst>
              </a:tr>
              <a:tr h="1076520">
                <a:tc>
                  <a:txBody>
                    <a:bodyPr/>
                    <a:lstStyle/>
                    <a:p>
                      <a:r>
                        <a:rPr lang="fr-FR" b="1">
                          <a:solidFill>
                            <a:srgbClr val="FFFFFF"/>
                          </a:solidFill>
                          <a:effectLst/>
                          <a:latin typeface="Raleway" panose="020B0503030101060003" pitchFamily="34" charset="77"/>
                        </a:rPr>
                        <a:t>Poids/nutrition</a:t>
                      </a:r>
                      <a:endParaRPr lang="fr-FR">
                        <a:solidFill>
                          <a:srgbClr val="FFFFFF"/>
                        </a:solidFill>
                        <a:effectLst/>
                        <a:latin typeface="Raleway" panose="020B0503030101060003" pitchFamily="34" charset="77"/>
                      </a:endParaRPr>
                    </a:p>
                  </a:txBody>
                  <a:tcPr marL="161925" marR="80963" marT="80963" marB="161925" anchor="ctr">
                    <a:lnL w="12700" cmpd="sng">
                      <a:noFill/>
                    </a:lnL>
                    <a:lnB w="12700" cmpd="sng">
                      <a:noFill/>
                    </a:lnB>
                    <a:solidFill>
                      <a:srgbClr val="127AB0"/>
                    </a:solidFill>
                  </a:tcPr>
                </a:tc>
                <a:tc>
                  <a:txBody>
                    <a:bodyPr/>
                    <a:lstStyle/>
                    <a:p>
                      <a:pPr algn="ctr"/>
                      <a:r>
                        <a:rPr lang="fr-FR" sz="1600" b="0" i="0">
                          <a:solidFill>
                            <a:srgbClr val="1C4270"/>
                          </a:solidFill>
                          <a:effectLst/>
                          <a:latin typeface="Raleway Medium" panose="020B0503030101060003" pitchFamily="34" charset="77"/>
                        </a:rPr>
                        <a:t>Poids stable</a:t>
                      </a:r>
                    </a:p>
                  </a:txBody>
                  <a:tcPr marL="161925" marR="80963" marT="80963" marB="161925" anchor="ctr">
                    <a:lnB w="12700" cmpd="sng">
                      <a:noFill/>
                    </a:lnB>
                    <a:solidFill>
                      <a:srgbClr val="EDF0F4"/>
                    </a:solidFill>
                  </a:tcPr>
                </a:tc>
                <a:tc>
                  <a:txBody>
                    <a:bodyPr/>
                    <a:lstStyle/>
                    <a:p>
                      <a:br>
                        <a:rPr lang="fr-FR" sz="1600" b="0" i="0">
                          <a:effectLst/>
                          <a:latin typeface="Raleway Medium" panose="020B0503030101060003" pitchFamily="34" charset="77"/>
                        </a:rPr>
                      </a:br>
                      <a:endParaRPr lang="fr-FR" sz="1600" b="0" i="0">
                        <a:effectLst/>
                        <a:latin typeface="Raleway Medium" panose="020B0503030101060003" pitchFamily="34" charset="77"/>
                      </a:endParaRPr>
                    </a:p>
                  </a:txBody>
                  <a:tcPr marL="161925" marR="80963" marT="80963" marB="161925" anchor="ctr">
                    <a:lnB w="12700" cmpd="sng">
                      <a:noFill/>
                    </a:lnB>
                    <a:solidFill>
                      <a:srgbClr val="F6F7F9"/>
                    </a:solidFill>
                  </a:tcPr>
                </a:tc>
                <a:tc>
                  <a:txBody>
                    <a:bodyPr/>
                    <a:lstStyle/>
                    <a:p>
                      <a:pPr algn="ctr"/>
                      <a:r>
                        <a:rPr lang="fr-FR" sz="1600" b="0" i="0">
                          <a:solidFill>
                            <a:srgbClr val="1C4270"/>
                          </a:solidFill>
                          <a:effectLst/>
                          <a:latin typeface="Raleway Medium" panose="020B0503030101060003" pitchFamily="34" charset="77"/>
                        </a:rPr>
                        <a:t>Variation de poids importante et inexpliquée (3 </a:t>
                      </a:r>
                      <a:r>
                        <a:rPr lang="fr-FR" sz="1600" b="0" i="0" err="1">
                          <a:solidFill>
                            <a:srgbClr val="1C4270"/>
                          </a:solidFill>
                          <a:effectLst/>
                          <a:latin typeface="Raleway Medium" panose="020B0503030101060003" pitchFamily="34" charset="77"/>
                        </a:rPr>
                        <a:t>kgs</a:t>
                      </a:r>
                      <a:r>
                        <a:rPr lang="fr-FR" sz="1600" b="0" i="0">
                          <a:solidFill>
                            <a:srgbClr val="1C4270"/>
                          </a:solidFill>
                          <a:effectLst/>
                          <a:latin typeface="Raleway Medium" panose="020B0503030101060003" pitchFamily="34" charset="77"/>
                        </a:rPr>
                        <a:t> ou plus en un mois)</a:t>
                      </a:r>
                    </a:p>
                    <a:p>
                      <a:pPr algn="ctr"/>
                      <a:r>
                        <a:rPr lang="fr-FR" sz="1600" b="0" i="0">
                          <a:solidFill>
                            <a:srgbClr val="1C4270"/>
                          </a:solidFill>
                          <a:effectLst/>
                          <a:latin typeface="Raleway Medium" panose="020B0503030101060003" pitchFamily="34" charset="77"/>
                        </a:rPr>
                        <a:t>Dénutrition</a:t>
                      </a:r>
                    </a:p>
                  </a:txBody>
                  <a:tcPr marL="161925" marR="54293" marT="54293" marB="161925" anchor="ctr">
                    <a:lnB w="12700" cmpd="sng">
                      <a:noFill/>
                    </a:lnB>
                    <a:solidFill>
                      <a:srgbClr val="EDF0F4"/>
                    </a:solidFill>
                  </a:tcPr>
                </a:tc>
                <a:tc>
                  <a:txBody>
                    <a:bodyPr/>
                    <a:lstStyle/>
                    <a:p>
                      <a:endParaRPr lang="fr-FR" sz="1600"/>
                    </a:p>
                  </a:txBody>
                  <a:tcPr marL="87991" marR="87991" anchor="ctr">
                    <a:lnR w="38100" cap="flat" cmpd="sng" algn="ctr">
                      <a:solidFill>
                        <a:schemeClr val="bg1"/>
                      </a:solidFill>
                      <a:prstDash val="solid"/>
                      <a:round/>
                      <a:headEnd type="none" w="med" len="med"/>
                      <a:tailEnd type="none" w="med" len="med"/>
                    </a:lnR>
                    <a:lnB w="12700" cmpd="sng">
                      <a:noFill/>
                    </a:lnB>
                    <a:solidFill>
                      <a:srgbClr val="F6F7F9"/>
                    </a:solidFill>
                  </a:tcPr>
                </a:tc>
                <a:extLst>
                  <a:ext uri="{0D108BD9-81ED-4DB2-BD59-A6C34878D82A}">
                    <a16:rowId xmlns:a16="http://schemas.microsoft.com/office/drawing/2014/main" val="1721777204"/>
                  </a:ext>
                </a:extLst>
              </a:tr>
            </a:tbl>
          </a:graphicData>
        </a:graphic>
      </p:graphicFrame>
      <p:sp>
        <p:nvSpPr>
          <p:cNvPr id="3" name="Titre 2">
            <a:extLst>
              <a:ext uri="{FF2B5EF4-FFF2-40B4-BE49-F238E27FC236}">
                <a16:creationId xmlns:a16="http://schemas.microsoft.com/office/drawing/2014/main" id="{3B366D64-D25A-3143-B6F5-1896DBBC7493}"/>
              </a:ext>
            </a:extLst>
          </p:cNvPr>
          <p:cNvSpPr>
            <a:spLocks noGrp="1"/>
          </p:cNvSpPr>
          <p:nvPr>
            <p:ph type="ctrTitle"/>
          </p:nvPr>
        </p:nvSpPr>
        <p:spPr/>
        <p:txBody>
          <a:bodyPr/>
          <a:lstStyle/>
          <a:p>
            <a:pPr algn="ctr"/>
            <a:r>
              <a:rPr lang="fr-FR"/>
              <a:t>ESCAP : grille d’inclusion</a:t>
            </a:r>
            <a:endParaRPr lang="fr-FR">
              <a:solidFill>
                <a:srgbClr val="B80D69"/>
              </a:solidFill>
            </a:endParaRPr>
          </a:p>
        </p:txBody>
      </p:sp>
    </p:spTree>
    <p:extLst>
      <p:ext uri="{BB962C8B-B14F-4D97-AF65-F5344CB8AC3E}">
        <p14:creationId xmlns:p14="http://schemas.microsoft.com/office/powerpoint/2010/main" val="357923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a:extLst>
              <a:ext uri="{FF2B5EF4-FFF2-40B4-BE49-F238E27FC236}">
                <a16:creationId xmlns:a16="http://schemas.microsoft.com/office/drawing/2014/main" id="{5CA6886B-2687-4244-A0AE-C4DF39F65DA8}"/>
              </a:ext>
            </a:extLst>
          </p:cNvPr>
          <p:cNvGraphicFramePr>
            <a:graphicFrameLocks noGrp="1"/>
          </p:cNvGraphicFramePr>
          <p:nvPr>
            <p:ph idx="1"/>
          </p:nvPr>
        </p:nvGraphicFramePr>
        <p:xfrm>
          <a:off x="669937" y="1689941"/>
          <a:ext cx="10967290" cy="2890215"/>
        </p:xfrm>
        <a:graphic>
          <a:graphicData uri="http://schemas.openxmlformats.org/drawingml/2006/table">
            <a:tbl>
              <a:tblPr firstRow="1" bandRow="1">
                <a:tableStyleId>{5C22544A-7EE6-4342-B048-85BDC9FD1C3A}</a:tableStyleId>
              </a:tblPr>
              <a:tblGrid>
                <a:gridCol w="2882460">
                  <a:extLst>
                    <a:ext uri="{9D8B030D-6E8A-4147-A177-3AD203B41FA5}">
                      <a16:colId xmlns:a16="http://schemas.microsoft.com/office/drawing/2014/main" val="900623547"/>
                    </a:ext>
                  </a:extLst>
                </a:gridCol>
                <a:gridCol w="2030070">
                  <a:extLst>
                    <a:ext uri="{9D8B030D-6E8A-4147-A177-3AD203B41FA5}">
                      <a16:colId xmlns:a16="http://schemas.microsoft.com/office/drawing/2014/main" val="2387367905"/>
                    </a:ext>
                  </a:extLst>
                </a:gridCol>
                <a:gridCol w="1892087">
                  <a:extLst>
                    <a:ext uri="{9D8B030D-6E8A-4147-A177-3AD203B41FA5}">
                      <a16:colId xmlns:a16="http://schemas.microsoft.com/office/drawing/2014/main" val="2854622906"/>
                    </a:ext>
                  </a:extLst>
                </a:gridCol>
                <a:gridCol w="2203402">
                  <a:extLst>
                    <a:ext uri="{9D8B030D-6E8A-4147-A177-3AD203B41FA5}">
                      <a16:colId xmlns:a16="http://schemas.microsoft.com/office/drawing/2014/main" val="2831217293"/>
                    </a:ext>
                  </a:extLst>
                </a:gridCol>
                <a:gridCol w="1959271">
                  <a:extLst>
                    <a:ext uri="{9D8B030D-6E8A-4147-A177-3AD203B41FA5}">
                      <a16:colId xmlns:a16="http://schemas.microsoft.com/office/drawing/2014/main" val="1206011770"/>
                    </a:ext>
                  </a:extLst>
                </a:gridCol>
              </a:tblGrid>
              <a:tr h="534487">
                <a:tc>
                  <a:txBody>
                    <a:bodyPr/>
                    <a:lstStyle/>
                    <a:p>
                      <a:endParaRPr lang="fr-FR">
                        <a:solidFill>
                          <a:srgbClr val="B80D69"/>
                        </a:solidFill>
                      </a:endParaRPr>
                    </a:p>
                  </a:txBody>
                  <a:tcPr marL="86353" marR="86353" anchor="ctr">
                    <a:lnL w="12700" cmpd="sng">
                      <a:noFill/>
                    </a:lnL>
                    <a:lnR w="12700" cmpd="sng">
                      <a:noFill/>
                    </a:lnR>
                    <a:lnT w="12700" cmpd="sng">
                      <a:noFill/>
                    </a:lnT>
                    <a:lnB w="38100" cmpd="sng">
                      <a:noFill/>
                    </a:lnB>
                    <a:solidFill>
                      <a:srgbClr val="59265E"/>
                    </a:solidFill>
                  </a:tcPr>
                </a:tc>
                <a:tc>
                  <a:txBody>
                    <a:bodyPr/>
                    <a:lstStyle/>
                    <a:p>
                      <a:pPr algn="ctr"/>
                      <a:r>
                        <a:rPr lang="fr-FR" b="1">
                          <a:effectLst/>
                          <a:latin typeface="Raleway" panose="020B0503030101060003" pitchFamily="34" charset="77"/>
                        </a:rPr>
                        <a:t>0</a:t>
                      </a:r>
                      <a:endParaRPr lang="fr-FR">
                        <a:effectLst/>
                        <a:latin typeface="Raleway" panose="020B0503030101060003" pitchFamily="34" charset="77"/>
                      </a:endParaRPr>
                    </a:p>
                  </a:txBody>
                  <a:tcPr marL="86353" marR="86353" anchor="ctr">
                    <a:lnL w="12700" cmpd="sng">
                      <a:noFill/>
                    </a:lnL>
                    <a:lnR w="12700" cmpd="sng">
                      <a:noFill/>
                    </a:lnR>
                    <a:lnT w="12700" cmpd="sng">
                      <a:noFill/>
                    </a:lnT>
                    <a:lnB w="38100" cmpd="sng">
                      <a:noFill/>
                    </a:lnB>
                    <a:solidFill>
                      <a:srgbClr val="871A5E"/>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Raleway" panose="020B0503030101060003" pitchFamily="34" charset="77"/>
                          <a:ea typeface="+mn-ea"/>
                          <a:cs typeface="+mn-cs"/>
                        </a:rPr>
                        <a:t>1</a:t>
                      </a:r>
                    </a:p>
                  </a:txBody>
                  <a:tcPr marL="86353" marR="86353" anchor="ctr">
                    <a:lnL w="12700" cmpd="sng">
                      <a:noFill/>
                    </a:lnL>
                    <a:lnR w="12700" cmpd="sng">
                      <a:noFill/>
                    </a:lnR>
                    <a:lnT w="12700" cmpd="sng">
                      <a:noFill/>
                    </a:lnT>
                    <a:lnB w="38100" cmpd="sng">
                      <a:noFill/>
                    </a:lnB>
                    <a:solidFill>
                      <a:srgbClr val="B80D6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Raleway" panose="020B0503030101060003" pitchFamily="34" charset="77"/>
                          <a:ea typeface="+mn-ea"/>
                          <a:cs typeface="+mn-cs"/>
                        </a:rPr>
                        <a:t>2</a:t>
                      </a:r>
                    </a:p>
                  </a:txBody>
                  <a:tcPr marL="86353" marR="86353" anchor="ctr">
                    <a:lnL w="12700" cmpd="sng">
                      <a:noFill/>
                    </a:lnL>
                    <a:lnR w="12700" cmpd="sng">
                      <a:noFill/>
                    </a:lnR>
                    <a:lnT w="12700" cmpd="sng">
                      <a:noFill/>
                    </a:lnT>
                    <a:lnB w="38100" cmpd="sng">
                      <a:noFill/>
                    </a:lnB>
                    <a:solidFill>
                      <a:srgbClr val="D9598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Raleway" panose="020B0503030101060003" pitchFamily="34" charset="77"/>
                          <a:ea typeface="+mn-ea"/>
                          <a:cs typeface="+mn-cs"/>
                        </a:rPr>
                        <a:t>Score</a:t>
                      </a:r>
                    </a:p>
                  </a:txBody>
                  <a:tcPr marL="86353" marR="86353" anchor="ctr">
                    <a:lnL w="12700" cmpd="sng">
                      <a:noFill/>
                    </a:lnL>
                    <a:lnR w="38100" cap="flat" cmpd="sng" algn="ctr">
                      <a:solidFill>
                        <a:schemeClr val="bg1"/>
                      </a:solidFill>
                      <a:prstDash val="solid"/>
                      <a:round/>
                      <a:headEnd type="none" w="med" len="med"/>
                      <a:tailEnd type="none" w="med" len="med"/>
                    </a:lnR>
                    <a:lnT w="12700" cmpd="sng">
                      <a:noFill/>
                    </a:lnT>
                    <a:lnB w="38100" cmpd="sng">
                      <a:noFill/>
                    </a:lnB>
                    <a:solidFill>
                      <a:srgbClr val="F7BFD9"/>
                    </a:solidFill>
                  </a:tcPr>
                </a:tc>
                <a:extLst>
                  <a:ext uri="{0D108BD9-81ED-4DB2-BD59-A6C34878D82A}">
                    <a16:rowId xmlns:a16="http://schemas.microsoft.com/office/drawing/2014/main" val="543228424"/>
                  </a:ext>
                </a:extLst>
              </a:tr>
              <a:tr h="1076520">
                <a:tc>
                  <a:txBody>
                    <a:bodyPr/>
                    <a:lstStyle/>
                    <a:p>
                      <a:r>
                        <a:rPr lang="fr-FR" b="1">
                          <a:solidFill>
                            <a:srgbClr val="FFFFFF"/>
                          </a:solidFill>
                          <a:effectLst/>
                          <a:latin typeface="Raleway" panose="020B0503030101060003" pitchFamily="34" charset="77"/>
                        </a:rPr>
                        <a:t>Troubles sensoriels</a:t>
                      </a:r>
                      <a:br>
                        <a:rPr lang="fr-FR" b="1">
                          <a:solidFill>
                            <a:srgbClr val="FFFFFF"/>
                          </a:solidFill>
                          <a:effectLst/>
                          <a:latin typeface="Raleway" panose="020B0503030101060003" pitchFamily="34" charset="77"/>
                        </a:rPr>
                      </a:br>
                      <a:r>
                        <a:rPr lang="fr-FR" b="1">
                          <a:solidFill>
                            <a:srgbClr val="FFFFFF"/>
                          </a:solidFill>
                          <a:effectLst/>
                          <a:latin typeface="Raleway" panose="020B0503030101060003" pitchFamily="34" charset="77"/>
                        </a:rPr>
                        <a:t>non corrigés ou non corrigeables</a:t>
                      </a:r>
                      <a:endParaRPr lang="fr-FR">
                        <a:solidFill>
                          <a:srgbClr val="FFFFFF"/>
                        </a:solidFill>
                        <a:effectLst/>
                        <a:latin typeface="Raleway" panose="020B0503030101060003" pitchFamily="34" charset="77"/>
                      </a:endParaRPr>
                    </a:p>
                    <a:p>
                      <a:r>
                        <a:rPr lang="fr-FR" sz="1400">
                          <a:solidFill>
                            <a:srgbClr val="FFFFFF"/>
                          </a:solidFill>
                          <a:effectLst/>
                          <a:latin typeface="Raleway" panose="020B0503030101060003" pitchFamily="34" charset="77"/>
                        </a:rPr>
                        <a:t>(Audition, vision, toucher)</a:t>
                      </a:r>
                    </a:p>
                  </a:txBody>
                  <a:tcPr marL="161925" marR="80963" marT="80963" marB="161925" anchor="ctr">
                    <a:lnL w="12700" cmpd="sng">
                      <a:noFill/>
                    </a:lnL>
                    <a:lnT w="38100" cmpd="sng">
                      <a:noFill/>
                    </a:lnT>
                    <a:solidFill>
                      <a:srgbClr val="1C4270"/>
                    </a:solidFill>
                  </a:tcPr>
                </a:tc>
                <a:tc>
                  <a:txBody>
                    <a:bodyPr/>
                    <a:lstStyle/>
                    <a:p>
                      <a:pPr algn="ctr"/>
                      <a:r>
                        <a:rPr lang="fr-FR" sz="1600" b="0" i="0">
                          <a:solidFill>
                            <a:srgbClr val="1C4270"/>
                          </a:solidFill>
                          <a:effectLst/>
                          <a:latin typeface="Raleway Medium" panose="020B0503030101060003" pitchFamily="34" charset="77"/>
                        </a:rPr>
                        <a:t>Aucun trouble</a:t>
                      </a:r>
                    </a:p>
                  </a:txBody>
                  <a:tcPr marL="161925" marR="80963" marT="80963" marB="161925" anchor="ctr">
                    <a:lnT w="38100" cmpd="sng">
                      <a:noFill/>
                    </a:lnT>
                    <a:solidFill>
                      <a:srgbClr val="EDF0F4"/>
                    </a:solidFill>
                  </a:tcPr>
                </a:tc>
                <a:tc>
                  <a:txBody>
                    <a:bodyPr/>
                    <a:lstStyle/>
                    <a:p>
                      <a:pPr algn="ctr"/>
                      <a:r>
                        <a:rPr lang="fr-FR" sz="1600" b="0" i="0">
                          <a:solidFill>
                            <a:srgbClr val="1C4270"/>
                          </a:solidFill>
                          <a:effectLst/>
                          <a:latin typeface="Raleway Medium" panose="020B0503030101060003" pitchFamily="34" charset="77"/>
                        </a:rPr>
                        <a:t>Légers</a:t>
                      </a:r>
                    </a:p>
                  </a:txBody>
                  <a:tcPr marL="161925" marR="80963" marT="80963" marB="161925" anchor="ctr">
                    <a:lnT w="38100" cmpd="sng">
                      <a:noFill/>
                    </a:lnT>
                    <a:solidFill>
                      <a:srgbClr val="F6F7F9"/>
                    </a:solidFill>
                  </a:tcPr>
                </a:tc>
                <a:tc>
                  <a:txBody>
                    <a:bodyPr/>
                    <a:lstStyle/>
                    <a:p>
                      <a:pPr algn="ctr"/>
                      <a:r>
                        <a:rPr lang="fr-FR" sz="1600" b="0" i="0">
                          <a:solidFill>
                            <a:srgbClr val="1C4270"/>
                          </a:solidFill>
                          <a:effectLst/>
                          <a:latin typeface="Raleway Medium" panose="020B0503030101060003" pitchFamily="34" charset="77"/>
                        </a:rPr>
                        <a:t>Importants</a:t>
                      </a:r>
                    </a:p>
                  </a:txBody>
                  <a:tcPr marL="161925" marR="80963" marT="80963" marB="161925" anchor="ctr">
                    <a:lnT w="38100" cmpd="sng">
                      <a:noFill/>
                    </a:lnT>
                    <a:solidFill>
                      <a:srgbClr val="EDF0F4"/>
                    </a:solidFill>
                  </a:tcPr>
                </a:tc>
                <a:tc>
                  <a:txBody>
                    <a:bodyPr/>
                    <a:lstStyle/>
                    <a:p>
                      <a:endParaRPr lang="fr-FR" sz="1600"/>
                    </a:p>
                  </a:txBody>
                  <a:tcPr marL="86353" marR="86353" anchor="ctr">
                    <a:lnR w="38100" cap="flat" cmpd="sng" algn="ctr">
                      <a:solidFill>
                        <a:schemeClr val="bg1"/>
                      </a:solidFill>
                      <a:prstDash val="solid"/>
                      <a:round/>
                      <a:headEnd type="none" w="med" len="med"/>
                      <a:tailEnd type="none" w="med" len="med"/>
                    </a:lnR>
                    <a:lnT w="38100" cmpd="sng">
                      <a:noFill/>
                    </a:lnT>
                    <a:solidFill>
                      <a:srgbClr val="F6F7F9"/>
                    </a:solidFill>
                  </a:tcPr>
                </a:tc>
                <a:extLst>
                  <a:ext uri="{0D108BD9-81ED-4DB2-BD59-A6C34878D82A}">
                    <a16:rowId xmlns:a16="http://schemas.microsoft.com/office/drawing/2014/main" val="4033471703"/>
                  </a:ext>
                </a:extLst>
              </a:tr>
              <a:tr h="1076520">
                <a:tc>
                  <a:txBody>
                    <a:bodyPr/>
                    <a:lstStyle/>
                    <a:p>
                      <a:r>
                        <a:rPr lang="fr-FR" b="1">
                          <a:solidFill>
                            <a:srgbClr val="FFFFFF"/>
                          </a:solidFill>
                          <a:effectLst/>
                          <a:latin typeface="Raleway" panose="020B0503030101060003" pitchFamily="34" charset="77"/>
                        </a:rPr>
                        <a:t>Fonctions cognitives / communication</a:t>
                      </a:r>
                      <a:endParaRPr lang="fr-FR">
                        <a:solidFill>
                          <a:srgbClr val="FFFFFF"/>
                        </a:solidFill>
                        <a:effectLst/>
                        <a:latin typeface="Raleway" panose="020B0503030101060003" pitchFamily="34" charset="77"/>
                      </a:endParaRPr>
                    </a:p>
                    <a:p>
                      <a:r>
                        <a:rPr lang="fr-FR" sz="1400">
                          <a:solidFill>
                            <a:srgbClr val="FFFFFF"/>
                          </a:solidFill>
                          <a:effectLst/>
                          <a:latin typeface="Raleway" panose="020B0503030101060003" pitchFamily="34" charset="77"/>
                        </a:rPr>
                        <a:t>(langage, mémoire, orientation)</a:t>
                      </a:r>
                    </a:p>
                  </a:txBody>
                  <a:tcPr marL="161925" marR="80963" marT="80963" marB="161925" anchor="ctr">
                    <a:lnL w="12700" cmpd="sng">
                      <a:noFill/>
                    </a:lnL>
                    <a:solidFill>
                      <a:srgbClr val="005C94"/>
                    </a:solidFill>
                  </a:tcPr>
                </a:tc>
                <a:tc>
                  <a:txBody>
                    <a:bodyPr/>
                    <a:lstStyle/>
                    <a:p>
                      <a:pPr algn="ctr"/>
                      <a:r>
                        <a:rPr lang="fr-FR" sz="1600" b="0" i="0">
                          <a:solidFill>
                            <a:srgbClr val="1C4270"/>
                          </a:solidFill>
                          <a:effectLst/>
                          <a:latin typeface="Raleway Medium" panose="020B0503030101060003" pitchFamily="34" charset="77"/>
                        </a:rPr>
                        <a:t>Normales</a:t>
                      </a:r>
                    </a:p>
                  </a:txBody>
                  <a:tcPr marL="161925" marR="80963" marT="80963" marB="161925" anchor="ctr">
                    <a:solidFill>
                      <a:srgbClr val="F6F7F9"/>
                    </a:solidFill>
                  </a:tcPr>
                </a:tc>
                <a:tc>
                  <a:txBody>
                    <a:bodyPr/>
                    <a:lstStyle/>
                    <a:p>
                      <a:pPr algn="ctr"/>
                      <a:r>
                        <a:rPr lang="fr-FR" sz="1600" b="0" i="0">
                          <a:solidFill>
                            <a:srgbClr val="1C4270"/>
                          </a:solidFill>
                          <a:effectLst/>
                          <a:latin typeface="Raleway Medium" panose="020B0503030101060003" pitchFamily="34" charset="77"/>
                        </a:rPr>
                        <a:t>Peu altérées</a:t>
                      </a:r>
                    </a:p>
                  </a:txBody>
                  <a:tcPr marL="161925" marR="80963" marT="80963" marB="161925" anchor="ctr">
                    <a:solidFill>
                      <a:schemeClr val="bg1"/>
                    </a:solidFill>
                  </a:tcPr>
                </a:tc>
                <a:tc>
                  <a:txBody>
                    <a:bodyPr/>
                    <a:lstStyle/>
                    <a:p>
                      <a:pPr algn="ctr"/>
                      <a:r>
                        <a:rPr lang="fr-FR" sz="1600" b="0" i="0">
                          <a:solidFill>
                            <a:srgbClr val="1C4270"/>
                          </a:solidFill>
                          <a:effectLst/>
                          <a:latin typeface="Raleway Medium" panose="020B0503030101060003" pitchFamily="34" charset="77"/>
                        </a:rPr>
                        <a:t>Altérées</a:t>
                      </a:r>
                    </a:p>
                  </a:txBody>
                  <a:tcPr marL="161925" marR="80963" marT="80963" marB="161925" anchor="ctr">
                    <a:solidFill>
                      <a:srgbClr val="F6F7F9"/>
                    </a:solidFill>
                  </a:tcPr>
                </a:tc>
                <a:tc>
                  <a:txBody>
                    <a:bodyPr/>
                    <a:lstStyle/>
                    <a:p>
                      <a:endParaRPr lang="fr-FR" sz="1600"/>
                    </a:p>
                  </a:txBody>
                  <a:tcPr marL="86353" marR="86353" anchor="ctr">
                    <a:lnR w="381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3485962291"/>
                  </a:ext>
                </a:extLst>
              </a:tr>
            </a:tbl>
          </a:graphicData>
        </a:graphic>
      </p:graphicFrame>
      <p:sp>
        <p:nvSpPr>
          <p:cNvPr id="3" name="Titre 2">
            <a:extLst>
              <a:ext uri="{FF2B5EF4-FFF2-40B4-BE49-F238E27FC236}">
                <a16:creationId xmlns:a16="http://schemas.microsoft.com/office/drawing/2014/main" id="{3B366D64-D25A-3143-B6F5-1896DBBC7493}"/>
              </a:ext>
            </a:extLst>
          </p:cNvPr>
          <p:cNvSpPr>
            <a:spLocks noGrp="1"/>
          </p:cNvSpPr>
          <p:nvPr>
            <p:ph type="ctrTitle"/>
          </p:nvPr>
        </p:nvSpPr>
        <p:spPr/>
        <p:txBody>
          <a:bodyPr/>
          <a:lstStyle/>
          <a:p>
            <a:pPr algn="ctr"/>
            <a:r>
              <a:rPr lang="fr-FR"/>
              <a:t>ESCAP : grille d’inclusion</a:t>
            </a:r>
            <a:endParaRPr lang="fr-FR">
              <a:solidFill>
                <a:srgbClr val="B80D69"/>
              </a:solidFill>
            </a:endParaRPr>
          </a:p>
        </p:txBody>
      </p:sp>
    </p:spTree>
    <p:extLst>
      <p:ext uri="{BB962C8B-B14F-4D97-AF65-F5344CB8AC3E}">
        <p14:creationId xmlns:p14="http://schemas.microsoft.com/office/powerpoint/2010/main" val="22698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49FC35D6-A536-584F-B1B9-C34DE8AA843D}"/>
              </a:ext>
            </a:extLst>
          </p:cNvPr>
          <p:cNvSpPr>
            <a:spLocks noGrp="1"/>
          </p:cNvSpPr>
          <p:nvPr>
            <p:ph idx="1"/>
          </p:nvPr>
        </p:nvSpPr>
        <p:spPr>
          <a:xfrm>
            <a:off x="677334" y="1520499"/>
            <a:ext cx="8596668" cy="3899975"/>
          </a:xfrm>
        </p:spPr>
        <p:txBody>
          <a:bodyPr lIns="91440" tIns="45720" rIns="91440" bIns="45720" anchor="t"/>
          <a:lstStyle/>
          <a:p>
            <a:pPr algn="just">
              <a:defRPr/>
            </a:pPr>
            <a:r>
              <a:rPr lang="fr-FR">
                <a:latin typeface="Raleway"/>
              </a:rPr>
              <a:t>L’ESCAP s</a:t>
            </a:r>
            <a:r>
              <a:rPr lang="fr-FR" sz="2000">
                <a:latin typeface="Raleway"/>
              </a:rPr>
              <a:t>’appuie sur les solutions numériques </a:t>
            </a:r>
            <a:r>
              <a:rPr lang="fr-FR" sz="2000" b="1">
                <a:latin typeface="Raleway"/>
              </a:rPr>
              <a:t>existantes</a:t>
            </a:r>
            <a:endParaRPr lang="fr-FR">
              <a:latin typeface="Raleway"/>
            </a:endParaRPr>
          </a:p>
          <a:p>
            <a:pPr algn="just"/>
            <a:endParaRPr lang="fr-FR" b="1">
              <a:latin typeface="Raleway"/>
            </a:endParaRPr>
          </a:p>
          <a:p>
            <a:pPr>
              <a:buClr>
                <a:srgbClr val="871A5E"/>
              </a:buClr>
            </a:pPr>
            <a:r>
              <a:rPr lang="fr-FR">
                <a:latin typeface="Raleway Medium"/>
              </a:rPr>
              <a:t>Un </a:t>
            </a:r>
            <a:r>
              <a:rPr lang="fr-FR" b="1">
                <a:latin typeface="Raleway"/>
              </a:rPr>
              <a:t>même outil </a:t>
            </a:r>
            <a:r>
              <a:rPr lang="fr-FR">
                <a:latin typeface="Raleway Medium"/>
              </a:rPr>
              <a:t>pour tous ses membres</a:t>
            </a:r>
          </a:p>
          <a:p>
            <a:pPr>
              <a:buClr>
                <a:srgbClr val="871A5E"/>
              </a:buClr>
            </a:pPr>
            <a:endParaRPr lang="fr-FR">
              <a:latin typeface="Raleway Medium"/>
            </a:endParaRPr>
          </a:p>
          <a:p>
            <a:pPr>
              <a:buClr>
                <a:srgbClr val="871A5E"/>
              </a:buClr>
            </a:pPr>
            <a:r>
              <a:rPr lang="fr-FR">
                <a:latin typeface="Raleway Medium"/>
              </a:rPr>
              <a:t>Outil </a:t>
            </a:r>
            <a:r>
              <a:rPr lang="fr-FR" b="1">
                <a:latin typeface="Raleway"/>
              </a:rPr>
              <a:t>sécurisé </a:t>
            </a:r>
          </a:p>
          <a:p>
            <a:pPr>
              <a:buClr>
                <a:srgbClr val="871A5E"/>
              </a:buClr>
            </a:pPr>
            <a:endParaRPr lang="fr-FR" b="1">
              <a:latin typeface="Raleway"/>
            </a:endParaRPr>
          </a:p>
          <a:p>
            <a:pPr>
              <a:buClr>
                <a:srgbClr val="871A5E"/>
              </a:buClr>
            </a:pPr>
            <a:r>
              <a:rPr lang="fr-FR">
                <a:latin typeface="Raleway Medium"/>
              </a:rPr>
              <a:t>Outil </a:t>
            </a:r>
            <a:r>
              <a:rPr lang="fr-FR" b="1">
                <a:latin typeface="Raleway"/>
              </a:rPr>
              <a:t>simple d’usage </a:t>
            </a:r>
          </a:p>
          <a:p>
            <a:pPr marL="0" indent="0">
              <a:buClr>
                <a:srgbClr val="871A5E"/>
              </a:buClr>
              <a:buNone/>
            </a:pPr>
            <a:endParaRPr lang="fr-FR" b="1">
              <a:latin typeface="Raleway" panose="020B0503030101060003" pitchFamily="34" charset="77"/>
            </a:endParaRPr>
          </a:p>
        </p:txBody>
      </p:sp>
      <p:sp>
        <p:nvSpPr>
          <p:cNvPr id="4" name="Titre 3">
            <a:extLst>
              <a:ext uri="{FF2B5EF4-FFF2-40B4-BE49-F238E27FC236}">
                <a16:creationId xmlns:a16="http://schemas.microsoft.com/office/drawing/2014/main" id="{793159DF-73D7-CA47-AC03-155AA61FC23C}"/>
              </a:ext>
            </a:extLst>
          </p:cNvPr>
          <p:cNvSpPr>
            <a:spLocks noGrp="1"/>
          </p:cNvSpPr>
          <p:nvPr>
            <p:ph type="ctrTitle"/>
          </p:nvPr>
        </p:nvSpPr>
        <p:spPr/>
        <p:txBody>
          <a:bodyPr/>
          <a:lstStyle/>
          <a:p>
            <a:pPr algn="ctr"/>
            <a:r>
              <a:rPr lang="fr-FR"/>
              <a:t>L’application numérique</a:t>
            </a:r>
            <a:endParaRPr lang="fr-FR">
              <a:solidFill>
                <a:srgbClr val="871A5E"/>
              </a:solidFill>
            </a:endParaRPr>
          </a:p>
        </p:txBody>
      </p:sp>
    </p:spTree>
    <p:extLst>
      <p:ext uri="{BB962C8B-B14F-4D97-AF65-F5344CB8AC3E}">
        <p14:creationId xmlns:p14="http://schemas.microsoft.com/office/powerpoint/2010/main" val="420491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49FC35D6-A536-584F-B1B9-C34DE8AA843D}"/>
              </a:ext>
            </a:extLst>
          </p:cNvPr>
          <p:cNvSpPr>
            <a:spLocks noGrp="1"/>
          </p:cNvSpPr>
          <p:nvPr>
            <p:ph idx="1"/>
          </p:nvPr>
        </p:nvSpPr>
        <p:spPr>
          <a:xfrm>
            <a:off x="677334" y="2174037"/>
            <a:ext cx="8596668" cy="3880773"/>
          </a:xfrm>
        </p:spPr>
        <p:txBody>
          <a:bodyPr lIns="91440" tIns="45720" rIns="91440" bIns="45720" anchor="t"/>
          <a:lstStyle/>
          <a:p>
            <a:pPr>
              <a:buClr>
                <a:srgbClr val="871A5E"/>
              </a:buClr>
            </a:pPr>
            <a:r>
              <a:rPr lang="fr-FR"/>
              <a:t>Identification du </a:t>
            </a:r>
            <a:r>
              <a:rPr lang="fr-FR" b="1">
                <a:latin typeface="Raleway" panose="020B0503030101060003" pitchFamily="34" charset="77"/>
              </a:rPr>
              <a:t>patient</a:t>
            </a:r>
          </a:p>
          <a:p>
            <a:pPr>
              <a:buClr>
                <a:srgbClr val="871A5E"/>
              </a:buClr>
            </a:pPr>
            <a:r>
              <a:rPr lang="fr-FR"/>
              <a:t>Identification des </a:t>
            </a:r>
            <a:r>
              <a:rPr lang="fr-FR" b="1">
                <a:latin typeface="Raleway" panose="020B0503030101060003" pitchFamily="34" charset="77"/>
              </a:rPr>
              <a:t>membres de l’ESCAP</a:t>
            </a:r>
          </a:p>
          <a:p>
            <a:pPr>
              <a:buClr>
                <a:srgbClr val="871A5E"/>
              </a:buClr>
            </a:pPr>
            <a:r>
              <a:rPr lang="fr-FR" b="1">
                <a:latin typeface="Raleway" panose="020B0503030101060003" pitchFamily="34" charset="77"/>
              </a:rPr>
              <a:t>Grille d’inclusion </a:t>
            </a:r>
            <a:r>
              <a:rPr lang="fr-FR"/>
              <a:t>et scorage</a:t>
            </a:r>
          </a:p>
          <a:p>
            <a:pPr>
              <a:buClr>
                <a:srgbClr val="871A5E"/>
              </a:buClr>
            </a:pPr>
            <a:r>
              <a:rPr lang="fr-FR" b="1">
                <a:latin typeface="Raleway" panose="020B0503030101060003" pitchFamily="34" charset="77"/>
              </a:rPr>
              <a:t>Consentement</a:t>
            </a:r>
            <a:r>
              <a:rPr lang="fr-FR"/>
              <a:t> du patient</a:t>
            </a:r>
          </a:p>
          <a:p>
            <a:pPr>
              <a:buClr>
                <a:srgbClr val="871A5E"/>
              </a:buClr>
            </a:pPr>
            <a:r>
              <a:rPr lang="fr-FR"/>
              <a:t>Messagerie </a:t>
            </a:r>
            <a:r>
              <a:rPr lang="fr-FR" b="1">
                <a:latin typeface="Raleway" panose="020B0503030101060003" pitchFamily="34" charset="77"/>
              </a:rPr>
              <a:t>instantanée</a:t>
            </a:r>
          </a:p>
          <a:p>
            <a:pPr>
              <a:buClr>
                <a:srgbClr val="871A5E"/>
              </a:buClr>
            </a:pPr>
            <a:r>
              <a:rPr lang="fr-FR"/>
              <a:t>Envoi </a:t>
            </a:r>
            <a:r>
              <a:rPr lang="fr-FR" b="1">
                <a:latin typeface="Raleway" panose="020B0503030101060003" pitchFamily="34" charset="77"/>
              </a:rPr>
              <a:t>d’alertes</a:t>
            </a:r>
            <a:r>
              <a:rPr lang="fr-FR" b="1"/>
              <a:t> </a:t>
            </a:r>
            <a:endParaRPr lang="fr-FR"/>
          </a:p>
          <a:p>
            <a:pPr>
              <a:buClr>
                <a:srgbClr val="871A5E"/>
              </a:buClr>
            </a:pPr>
            <a:r>
              <a:rPr lang="fr-FR">
                <a:latin typeface="Raleway Medium"/>
              </a:rPr>
              <a:t>Interface avec le </a:t>
            </a:r>
            <a:r>
              <a:rPr lang="fr-FR" b="1">
                <a:latin typeface="Raleway Medium"/>
              </a:rPr>
              <a:t>DMP </a:t>
            </a:r>
            <a:r>
              <a:rPr lang="fr-FR">
                <a:latin typeface="Raleway Medium"/>
              </a:rPr>
              <a:t>: connexion directe ou via le </a:t>
            </a:r>
            <a:r>
              <a:rPr lang="fr-FR" b="1">
                <a:latin typeface="Raleway Medium"/>
              </a:rPr>
              <a:t>web DMP</a:t>
            </a:r>
            <a:r>
              <a:rPr lang="fr-FR">
                <a:latin typeface="Raleway Medium"/>
              </a:rPr>
              <a:t>  </a:t>
            </a:r>
            <a:endParaRPr lang="fr-FR" b="1">
              <a:latin typeface="Raleway Medium"/>
            </a:endParaRPr>
          </a:p>
          <a:p>
            <a:pPr>
              <a:buClr>
                <a:srgbClr val="871A5E"/>
              </a:buClr>
            </a:pPr>
            <a:r>
              <a:rPr lang="fr-FR" b="1">
                <a:latin typeface="Raleway" panose="020B0503030101060003" pitchFamily="34" charset="77"/>
              </a:rPr>
              <a:t>Fin de la coordination</a:t>
            </a:r>
          </a:p>
          <a:p>
            <a:pPr>
              <a:buClr>
                <a:srgbClr val="871A5E"/>
              </a:buClr>
            </a:pPr>
            <a:r>
              <a:rPr lang="fr-FR" b="1">
                <a:latin typeface="Raleway" panose="020B0503030101060003" pitchFamily="34" charset="77"/>
              </a:rPr>
              <a:t>Options : </a:t>
            </a:r>
            <a:r>
              <a:rPr lang="fr-FR"/>
              <a:t>outil de téléconsultation, télé expertise</a:t>
            </a:r>
          </a:p>
        </p:txBody>
      </p:sp>
      <p:sp>
        <p:nvSpPr>
          <p:cNvPr id="4" name="Titre 3">
            <a:extLst>
              <a:ext uri="{FF2B5EF4-FFF2-40B4-BE49-F238E27FC236}">
                <a16:creationId xmlns:a16="http://schemas.microsoft.com/office/drawing/2014/main" id="{793159DF-73D7-CA47-AC03-155AA61FC23C}"/>
              </a:ext>
            </a:extLst>
          </p:cNvPr>
          <p:cNvSpPr>
            <a:spLocks noGrp="1"/>
          </p:cNvSpPr>
          <p:nvPr>
            <p:ph type="ctrTitle"/>
          </p:nvPr>
        </p:nvSpPr>
        <p:spPr/>
        <p:txBody>
          <a:bodyPr/>
          <a:lstStyle/>
          <a:p>
            <a:pPr algn="ctr"/>
            <a:r>
              <a:rPr lang="fr-FR"/>
              <a:t>L’application numérique ESCAP</a:t>
            </a:r>
          </a:p>
        </p:txBody>
      </p:sp>
      <p:sp>
        <p:nvSpPr>
          <p:cNvPr id="6" name="Espace réservé du contenu 1">
            <a:extLst>
              <a:ext uri="{FF2B5EF4-FFF2-40B4-BE49-F238E27FC236}">
                <a16:creationId xmlns:a16="http://schemas.microsoft.com/office/drawing/2014/main" id="{8469CCD4-5DAF-7943-A548-38B3E4134212}"/>
              </a:ext>
            </a:extLst>
          </p:cNvPr>
          <p:cNvSpPr txBox="1">
            <a:spLocks/>
          </p:cNvSpPr>
          <p:nvPr/>
        </p:nvSpPr>
        <p:spPr>
          <a:xfrm>
            <a:off x="677334" y="1542026"/>
            <a:ext cx="7552266" cy="421246"/>
          </a:xfrm>
          <a:prstGeom prst="rect">
            <a:avLst/>
          </a:prstGeom>
        </p:spPr>
        <p:txBody>
          <a:bodyPr/>
          <a:lstStyle>
            <a:lvl1pPr marL="342900" indent="-3429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1pPr>
            <a:lvl2pPr marL="742950" indent="-28575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2pPr>
            <a:lvl3pPr marL="11430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3pPr>
            <a:lvl4pPr marL="16002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4pPr>
            <a:lvl5pPr marL="20574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fr-FR" sz="2400" b="1">
                <a:latin typeface="Raleway" panose="020B0503030101060003" pitchFamily="34" charset="77"/>
              </a:rPr>
              <a:t>Principales caractéristiques de l’outil numérique :</a:t>
            </a:r>
          </a:p>
        </p:txBody>
      </p:sp>
    </p:spTree>
    <p:extLst>
      <p:ext uri="{BB962C8B-B14F-4D97-AF65-F5344CB8AC3E}">
        <p14:creationId xmlns:p14="http://schemas.microsoft.com/office/powerpoint/2010/main" val="119717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51C8573-C610-9848-9740-43E2D3FE6033}"/>
              </a:ext>
            </a:extLst>
          </p:cNvPr>
          <p:cNvSpPr>
            <a:spLocks noGrp="1"/>
          </p:cNvSpPr>
          <p:nvPr>
            <p:ph idx="1"/>
          </p:nvPr>
        </p:nvSpPr>
        <p:spPr>
          <a:xfrm>
            <a:off x="677335" y="2437679"/>
            <a:ext cx="7159300" cy="3572196"/>
          </a:xfrm>
        </p:spPr>
        <p:txBody>
          <a:bodyPr lIns="91440" tIns="45720" rIns="91440" bIns="45720" anchor="t"/>
          <a:lstStyle/>
          <a:p>
            <a:pPr>
              <a:buClr>
                <a:srgbClr val="59265E"/>
              </a:buClr>
            </a:pPr>
            <a:r>
              <a:rPr lang="fr-FR" b="1">
                <a:latin typeface="Raleway"/>
              </a:rPr>
              <a:t>100 € par an et par PS </a:t>
            </a:r>
            <a:r>
              <a:rPr lang="fr-FR">
                <a:latin typeface="Raleway Medium"/>
              </a:rPr>
              <a:t>pour l’acquisition et l’utilisation de l’outil ESCAP </a:t>
            </a:r>
          </a:p>
          <a:p>
            <a:pPr>
              <a:buClr>
                <a:srgbClr val="59265E"/>
              </a:buClr>
            </a:pPr>
            <a:endParaRPr lang="fr-FR">
              <a:latin typeface="Raleway Medium"/>
            </a:endParaRPr>
          </a:p>
          <a:p>
            <a:pPr>
              <a:buClr>
                <a:srgbClr val="59265E"/>
              </a:buClr>
            </a:pPr>
            <a:r>
              <a:rPr lang="fr-FR" b="1">
                <a:latin typeface="Raleway"/>
              </a:rPr>
              <a:t>Forfait de 100 € par an et par PS </a:t>
            </a:r>
            <a:r>
              <a:rPr lang="fr-FR">
                <a:latin typeface="Raleway Medium"/>
              </a:rPr>
              <a:t>pour la participation à un minimum de cinq ESCAP </a:t>
            </a:r>
          </a:p>
          <a:p>
            <a:pPr>
              <a:buClr>
                <a:srgbClr val="59265E"/>
              </a:buClr>
            </a:pPr>
            <a:endParaRPr lang="fr-FR">
              <a:latin typeface="Raleway Medium"/>
            </a:endParaRPr>
          </a:p>
          <a:p>
            <a:pPr>
              <a:buClr>
                <a:srgbClr val="59265E"/>
              </a:buClr>
            </a:pPr>
            <a:r>
              <a:rPr lang="fr-FR">
                <a:latin typeface="Raleway Medium"/>
              </a:rPr>
              <a:t>La participation aux ESCAP permet de </a:t>
            </a:r>
            <a:r>
              <a:rPr lang="fr-FR" b="1">
                <a:latin typeface="Raleway"/>
              </a:rPr>
              <a:t>valider l’item  “exercice </a:t>
            </a:r>
            <a:r>
              <a:rPr lang="fr-FR" b="1" err="1">
                <a:latin typeface="Raleway"/>
              </a:rPr>
              <a:t>coordonné”</a:t>
            </a:r>
            <a:r>
              <a:rPr lang="fr-FR" err="1">
                <a:latin typeface="Raleway Medium"/>
              </a:rPr>
              <a:t>pour</a:t>
            </a:r>
            <a:r>
              <a:rPr lang="fr-FR">
                <a:latin typeface="Raleway Medium"/>
              </a:rPr>
              <a:t> le FAMI / forfait structure.</a:t>
            </a:r>
          </a:p>
        </p:txBody>
      </p:sp>
      <p:sp>
        <p:nvSpPr>
          <p:cNvPr id="3" name="Titre 2">
            <a:extLst>
              <a:ext uri="{FF2B5EF4-FFF2-40B4-BE49-F238E27FC236}">
                <a16:creationId xmlns:a16="http://schemas.microsoft.com/office/drawing/2014/main" id="{DCCDCE42-FDED-B04E-924B-23F7C59F4E1A}"/>
              </a:ext>
            </a:extLst>
          </p:cNvPr>
          <p:cNvSpPr>
            <a:spLocks noGrp="1"/>
          </p:cNvSpPr>
          <p:nvPr>
            <p:ph type="ctrTitle"/>
          </p:nvPr>
        </p:nvSpPr>
        <p:spPr/>
        <p:txBody>
          <a:bodyPr/>
          <a:lstStyle/>
          <a:p>
            <a:pPr algn="ctr"/>
            <a:r>
              <a:rPr lang="fr-FR"/>
              <a:t>Rémunération et facturation</a:t>
            </a:r>
          </a:p>
        </p:txBody>
      </p:sp>
      <p:sp>
        <p:nvSpPr>
          <p:cNvPr id="4" name="Espace réservé du contenu 1">
            <a:extLst>
              <a:ext uri="{FF2B5EF4-FFF2-40B4-BE49-F238E27FC236}">
                <a16:creationId xmlns:a16="http://schemas.microsoft.com/office/drawing/2014/main" id="{51CD505F-35BB-B648-A2F9-45D5F969AA21}"/>
              </a:ext>
            </a:extLst>
          </p:cNvPr>
          <p:cNvSpPr txBox="1">
            <a:spLocks/>
          </p:cNvSpPr>
          <p:nvPr/>
        </p:nvSpPr>
        <p:spPr>
          <a:xfrm>
            <a:off x="677334" y="1542026"/>
            <a:ext cx="7552266" cy="421246"/>
          </a:xfrm>
          <a:prstGeom prst="rect">
            <a:avLst/>
          </a:prstGeom>
        </p:spPr>
        <p:txBody>
          <a:bodyPr/>
          <a:lstStyle>
            <a:lvl1pPr marL="342900" indent="-3429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1pPr>
            <a:lvl2pPr marL="742950" indent="-28575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2pPr>
            <a:lvl3pPr marL="11430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3pPr>
            <a:lvl4pPr marL="16002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4pPr>
            <a:lvl5pPr marL="20574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fr-FR" sz="2400" b="1"/>
              <a:t>Rémunération</a:t>
            </a:r>
            <a:r>
              <a:rPr lang="fr-FR" sz="2400" b="1">
                <a:solidFill>
                  <a:srgbClr val="59265E"/>
                </a:solidFill>
                <a:latin typeface="Raleway" panose="020B0503030101060003" pitchFamily="34" charset="77"/>
              </a:rPr>
              <a:t> :</a:t>
            </a:r>
            <a:endParaRPr lang="fr-FR" sz="2400">
              <a:solidFill>
                <a:srgbClr val="59265E"/>
              </a:solidFill>
              <a:latin typeface="Raleway" panose="020B0503030101060003" pitchFamily="34" charset="77"/>
            </a:endParaRPr>
          </a:p>
        </p:txBody>
      </p:sp>
      <p:pic>
        <p:nvPicPr>
          <p:cNvPr id="6" name="Graphique 5">
            <a:extLst>
              <a:ext uri="{FF2B5EF4-FFF2-40B4-BE49-F238E27FC236}">
                <a16:creationId xmlns:a16="http://schemas.microsoft.com/office/drawing/2014/main" id="{CEA9E946-F8C1-934B-8E1D-8861BA6E34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7334" y="5852481"/>
            <a:ext cx="2627482" cy="770728"/>
          </a:xfrm>
          <a:prstGeom prst="rect">
            <a:avLst/>
          </a:prstGeom>
        </p:spPr>
      </p:pic>
    </p:spTree>
    <p:extLst>
      <p:ext uri="{BB962C8B-B14F-4D97-AF65-F5344CB8AC3E}">
        <p14:creationId xmlns:p14="http://schemas.microsoft.com/office/powerpoint/2010/main" val="48361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51C8573-C610-9848-9740-43E2D3FE6033}"/>
              </a:ext>
            </a:extLst>
          </p:cNvPr>
          <p:cNvSpPr>
            <a:spLocks noGrp="1"/>
          </p:cNvSpPr>
          <p:nvPr>
            <p:ph idx="1"/>
          </p:nvPr>
        </p:nvSpPr>
        <p:spPr>
          <a:xfrm>
            <a:off x="677334" y="2405182"/>
            <a:ext cx="8004614" cy="2657811"/>
          </a:xfrm>
        </p:spPr>
        <p:txBody>
          <a:bodyPr lIns="91440" tIns="45720" rIns="91440" bIns="45720" anchor="t"/>
          <a:lstStyle/>
          <a:p>
            <a:r>
              <a:rPr lang="fr-FR" b="1">
                <a:latin typeface="Raleway"/>
              </a:rPr>
              <a:t>Lettre clé spécifique</a:t>
            </a:r>
            <a:r>
              <a:rPr lang="fr-FR">
                <a:latin typeface="Raleway"/>
              </a:rPr>
              <a:t> (ou code traceur) pour la facturation : fiche réglementaire </a:t>
            </a:r>
            <a:r>
              <a:rPr lang="fr-FR">
                <a:latin typeface="Raleway"/>
                <a:hlinkClick r:id="rId3"/>
              </a:rPr>
              <a:t>N°295 </a:t>
            </a:r>
            <a:r>
              <a:rPr lang="fr-FR">
                <a:latin typeface="Raleway"/>
              </a:rPr>
              <a:t>du GIE Sesam-Vitale</a:t>
            </a:r>
            <a:endParaRPr lang="fr-FR"/>
          </a:p>
          <a:p>
            <a:endParaRPr lang="fr-FR">
              <a:latin typeface="Raleway"/>
              <a:cs typeface="Arial"/>
            </a:endParaRPr>
          </a:p>
          <a:p>
            <a:r>
              <a:rPr lang="fr-FR" b="1">
                <a:latin typeface="Raleway"/>
              </a:rPr>
              <a:t>Deux codes traceurs créés pour 2025 :</a:t>
            </a:r>
            <a:br>
              <a:rPr lang="fr-FR" b="1">
                <a:latin typeface="Raleway" panose="020B0503030101060003" pitchFamily="34" charset="77"/>
              </a:rPr>
            </a:br>
            <a:r>
              <a:rPr lang="fr-FR">
                <a:latin typeface="Raleway"/>
              </a:rPr>
              <a:t>- l’un pour l’entrée dans l’ESCAP : </a:t>
            </a:r>
            <a:r>
              <a:rPr lang="fr-FR" i="1">
                <a:latin typeface="Raleway"/>
              </a:rPr>
              <a:t>IEP</a:t>
            </a:r>
            <a:br>
              <a:rPr lang="fr-FR" i="1">
                <a:latin typeface="Raleway" panose="020B0503030101060003" pitchFamily="34" charset="77"/>
              </a:rPr>
            </a:br>
            <a:r>
              <a:rPr lang="fr-FR" i="1">
                <a:latin typeface="Raleway"/>
              </a:rPr>
              <a:t>-</a:t>
            </a:r>
            <a:r>
              <a:rPr lang="fr-FR">
                <a:latin typeface="Raleway"/>
              </a:rPr>
              <a:t> l’autre pour la sortie de l’ESCAP : </a:t>
            </a:r>
            <a:r>
              <a:rPr lang="fr-FR" i="1">
                <a:latin typeface="Raleway"/>
              </a:rPr>
              <a:t>OEP</a:t>
            </a:r>
            <a:endParaRPr lang="fr-FR"/>
          </a:p>
          <a:p>
            <a:pPr>
              <a:buClr>
                <a:srgbClr val="59265E"/>
              </a:buClr>
            </a:pPr>
            <a:endParaRPr lang="fr-FR"/>
          </a:p>
          <a:p>
            <a:pPr>
              <a:buClr>
                <a:srgbClr val="59265E"/>
              </a:buClr>
            </a:pPr>
            <a:endParaRPr lang="fr-FR"/>
          </a:p>
        </p:txBody>
      </p:sp>
      <p:sp>
        <p:nvSpPr>
          <p:cNvPr id="3" name="Titre 2">
            <a:extLst>
              <a:ext uri="{FF2B5EF4-FFF2-40B4-BE49-F238E27FC236}">
                <a16:creationId xmlns:a16="http://schemas.microsoft.com/office/drawing/2014/main" id="{DCCDCE42-FDED-B04E-924B-23F7C59F4E1A}"/>
              </a:ext>
            </a:extLst>
          </p:cNvPr>
          <p:cNvSpPr>
            <a:spLocks noGrp="1"/>
          </p:cNvSpPr>
          <p:nvPr>
            <p:ph type="ctrTitle"/>
          </p:nvPr>
        </p:nvSpPr>
        <p:spPr/>
        <p:txBody>
          <a:bodyPr/>
          <a:lstStyle/>
          <a:p>
            <a:pPr algn="ctr"/>
            <a:r>
              <a:rPr lang="fr-FR"/>
              <a:t>Rémunération et facturation</a:t>
            </a:r>
          </a:p>
        </p:txBody>
      </p:sp>
      <p:sp>
        <p:nvSpPr>
          <p:cNvPr id="4" name="Espace réservé du contenu 1">
            <a:extLst>
              <a:ext uri="{FF2B5EF4-FFF2-40B4-BE49-F238E27FC236}">
                <a16:creationId xmlns:a16="http://schemas.microsoft.com/office/drawing/2014/main" id="{51CD505F-35BB-B648-A2F9-45D5F969AA21}"/>
              </a:ext>
            </a:extLst>
          </p:cNvPr>
          <p:cNvSpPr txBox="1">
            <a:spLocks/>
          </p:cNvSpPr>
          <p:nvPr/>
        </p:nvSpPr>
        <p:spPr>
          <a:xfrm>
            <a:off x="677334" y="1542026"/>
            <a:ext cx="7552266" cy="421246"/>
          </a:xfrm>
          <a:prstGeom prst="rect">
            <a:avLst/>
          </a:prstGeom>
        </p:spPr>
        <p:txBody>
          <a:bodyPr/>
          <a:lstStyle>
            <a:lvl1pPr marL="342900" indent="-3429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1pPr>
            <a:lvl2pPr marL="742950" indent="-28575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2pPr>
            <a:lvl3pPr marL="11430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3pPr>
            <a:lvl4pPr marL="16002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4pPr>
            <a:lvl5pPr marL="20574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fr-FR" sz="2400" b="1">
                <a:latin typeface="Raleway" panose="020B0503030101060003" pitchFamily="34" charset="77"/>
              </a:rPr>
              <a:t>Facturation</a:t>
            </a:r>
            <a:r>
              <a:rPr lang="fr-FR" sz="2400" b="1">
                <a:solidFill>
                  <a:srgbClr val="59265E"/>
                </a:solidFill>
                <a:latin typeface="Raleway" panose="020B0503030101060003" pitchFamily="34" charset="77"/>
              </a:rPr>
              <a:t> :</a:t>
            </a:r>
            <a:endParaRPr lang="fr-FR" sz="2400">
              <a:solidFill>
                <a:srgbClr val="59265E"/>
              </a:solidFill>
              <a:latin typeface="Raleway" panose="020B0503030101060003" pitchFamily="34" charset="77"/>
            </a:endParaRPr>
          </a:p>
        </p:txBody>
      </p:sp>
    </p:spTree>
    <p:extLst>
      <p:ext uri="{BB962C8B-B14F-4D97-AF65-F5344CB8AC3E}">
        <p14:creationId xmlns:p14="http://schemas.microsoft.com/office/powerpoint/2010/main" val="22089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6F75C28C-6B3E-F546-86BE-1AAAC478F4B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0989" y="1013060"/>
            <a:ext cx="4449837" cy="2344177"/>
          </a:xfrm>
        </p:spPr>
      </p:pic>
      <p:sp>
        <p:nvSpPr>
          <p:cNvPr id="3" name="Titre 2">
            <a:extLst>
              <a:ext uri="{FF2B5EF4-FFF2-40B4-BE49-F238E27FC236}">
                <a16:creationId xmlns:a16="http://schemas.microsoft.com/office/drawing/2014/main" id="{2C98E33E-1D40-7941-9270-20E7FD2250D8}"/>
              </a:ext>
            </a:extLst>
          </p:cNvPr>
          <p:cNvSpPr>
            <a:spLocks noGrp="1"/>
          </p:cNvSpPr>
          <p:nvPr>
            <p:ph type="ctrTitle"/>
          </p:nvPr>
        </p:nvSpPr>
        <p:spPr/>
        <p:txBody>
          <a:bodyPr/>
          <a:lstStyle/>
          <a:p>
            <a:pPr algn="ctr"/>
            <a:r>
              <a:rPr lang="fr-FR"/>
              <a:t>Présentation de l’UNPS</a:t>
            </a:r>
          </a:p>
        </p:txBody>
      </p:sp>
      <p:sp>
        <p:nvSpPr>
          <p:cNvPr id="6" name="ZoneTexte 5">
            <a:extLst>
              <a:ext uri="{FF2B5EF4-FFF2-40B4-BE49-F238E27FC236}">
                <a16:creationId xmlns:a16="http://schemas.microsoft.com/office/drawing/2014/main" id="{8F3A83F5-67A6-404E-B56B-1AF00C3948B6}"/>
              </a:ext>
            </a:extLst>
          </p:cNvPr>
          <p:cNvSpPr txBox="1"/>
          <p:nvPr/>
        </p:nvSpPr>
        <p:spPr>
          <a:xfrm>
            <a:off x="6412497" y="1654949"/>
            <a:ext cx="4531659" cy="1015663"/>
          </a:xfrm>
          <a:prstGeom prst="rect">
            <a:avLst/>
          </a:prstGeom>
          <a:noFill/>
        </p:spPr>
        <p:txBody>
          <a:bodyPr wrap="square" rtlCol="0">
            <a:spAutoFit/>
          </a:bodyPr>
          <a:lstStyle/>
          <a:p>
            <a:r>
              <a:rPr lang="fr-FR" sz="2000">
                <a:solidFill>
                  <a:srgbClr val="1C4270"/>
                </a:solidFill>
                <a:latin typeface="Raleway" panose="020B0503030101060003" pitchFamily="34" charset="77"/>
              </a:rPr>
              <a:t>Regroupe </a:t>
            </a:r>
            <a:r>
              <a:rPr lang="fr-FR" sz="2000" b="1">
                <a:solidFill>
                  <a:srgbClr val="5EC4E0"/>
                </a:solidFill>
                <a:latin typeface="Raleway" panose="020B0503030101060003" pitchFamily="34" charset="77"/>
              </a:rPr>
              <a:t>12 professions</a:t>
            </a:r>
            <a:r>
              <a:rPr lang="fr-FR" sz="2000">
                <a:solidFill>
                  <a:srgbClr val="5EC4E0"/>
                </a:solidFill>
                <a:latin typeface="Raleway" panose="020B0503030101060003" pitchFamily="34" charset="77"/>
              </a:rPr>
              <a:t> </a:t>
            </a:r>
            <a:r>
              <a:rPr lang="fr-FR" sz="2000">
                <a:solidFill>
                  <a:srgbClr val="1C4270"/>
                </a:solidFill>
                <a:latin typeface="Raleway" panose="020B0503030101060003" pitchFamily="34" charset="77"/>
              </a:rPr>
              <a:t>de santé</a:t>
            </a:r>
            <a:br>
              <a:rPr lang="fr-FR" sz="2000">
                <a:solidFill>
                  <a:srgbClr val="1C4270"/>
                </a:solidFill>
                <a:latin typeface="Raleway" panose="020B0503030101060003" pitchFamily="34" charset="77"/>
              </a:rPr>
            </a:br>
            <a:r>
              <a:rPr lang="fr-FR" sz="2000">
                <a:solidFill>
                  <a:srgbClr val="1C4270"/>
                </a:solidFill>
                <a:latin typeface="Raleway" panose="020B0503030101060003" pitchFamily="34" charset="77"/>
              </a:rPr>
              <a:t>et </a:t>
            </a:r>
            <a:r>
              <a:rPr lang="fr-FR" sz="2000" b="1">
                <a:solidFill>
                  <a:srgbClr val="009CCC"/>
                </a:solidFill>
                <a:latin typeface="Raleway" panose="020B0503030101060003" pitchFamily="34" charset="77"/>
              </a:rPr>
              <a:t>23 syndicats</a:t>
            </a:r>
            <a:r>
              <a:rPr lang="fr-FR" sz="2000">
                <a:solidFill>
                  <a:srgbClr val="1C4270"/>
                </a:solidFill>
                <a:latin typeface="Raleway" panose="020B0503030101060003" pitchFamily="34" charset="77"/>
              </a:rPr>
              <a:t>, soit environ </a:t>
            </a:r>
            <a:r>
              <a:rPr lang="fr-FR" sz="2000" b="1">
                <a:solidFill>
                  <a:srgbClr val="127AB0"/>
                </a:solidFill>
                <a:latin typeface="Raleway" panose="020B0503030101060003" pitchFamily="34" charset="77"/>
              </a:rPr>
              <a:t>500 000 professionnels</a:t>
            </a:r>
            <a:r>
              <a:rPr lang="fr-FR" sz="2000">
                <a:solidFill>
                  <a:srgbClr val="127AB0"/>
                </a:solidFill>
                <a:latin typeface="Raleway" panose="020B0503030101060003" pitchFamily="34" charset="77"/>
              </a:rPr>
              <a:t> </a:t>
            </a:r>
            <a:r>
              <a:rPr lang="fr-FR" sz="2000">
                <a:solidFill>
                  <a:srgbClr val="1C4270"/>
                </a:solidFill>
                <a:latin typeface="Raleway" panose="020B0503030101060003" pitchFamily="34" charset="77"/>
              </a:rPr>
              <a:t>de santé.</a:t>
            </a:r>
          </a:p>
        </p:txBody>
      </p:sp>
      <p:sp>
        <p:nvSpPr>
          <p:cNvPr id="7" name="ZoneTexte 6">
            <a:extLst>
              <a:ext uri="{FF2B5EF4-FFF2-40B4-BE49-F238E27FC236}">
                <a16:creationId xmlns:a16="http://schemas.microsoft.com/office/drawing/2014/main" id="{81AC5A33-236F-4141-973B-43C2EBCCBCE8}"/>
              </a:ext>
            </a:extLst>
          </p:cNvPr>
          <p:cNvSpPr txBox="1"/>
          <p:nvPr/>
        </p:nvSpPr>
        <p:spPr>
          <a:xfrm>
            <a:off x="615455" y="4397293"/>
            <a:ext cx="1561609" cy="923330"/>
          </a:xfrm>
          <a:prstGeom prst="rect">
            <a:avLst/>
          </a:prstGeom>
          <a:noFill/>
        </p:spPr>
        <p:txBody>
          <a:bodyPr wrap="square" rtlCol="0">
            <a:spAutoFit/>
          </a:bodyPr>
          <a:lstStyle/>
          <a:p>
            <a:pPr algn="ctr"/>
            <a:r>
              <a:rPr lang="fr-FR" b="1">
                <a:solidFill>
                  <a:srgbClr val="6BBFAB"/>
                </a:solidFill>
                <a:latin typeface="Raleway" panose="020B0503030101060003" pitchFamily="34" charset="77"/>
              </a:rPr>
              <a:t>2004 :</a:t>
            </a:r>
            <a:endParaRPr lang="fr-FR">
              <a:solidFill>
                <a:srgbClr val="6BBFAB"/>
              </a:solidFill>
              <a:latin typeface="Raleway" panose="020B0503030101060003" pitchFamily="34" charset="77"/>
            </a:endParaRPr>
          </a:p>
          <a:p>
            <a:pPr algn="ctr"/>
            <a:r>
              <a:rPr lang="fr-FR">
                <a:solidFill>
                  <a:srgbClr val="1C4270"/>
                </a:solidFill>
                <a:latin typeface="Raleway" panose="020B0503030101060003" pitchFamily="34" charset="77"/>
              </a:rPr>
              <a:t>Création</a:t>
            </a:r>
            <a:br>
              <a:rPr lang="fr-FR">
                <a:solidFill>
                  <a:srgbClr val="1C4270"/>
                </a:solidFill>
                <a:latin typeface="Raleway" panose="020B0503030101060003" pitchFamily="34" charset="77"/>
              </a:rPr>
            </a:br>
            <a:r>
              <a:rPr lang="fr-FR">
                <a:solidFill>
                  <a:srgbClr val="1C4270"/>
                </a:solidFill>
                <a:latin typeface="Raleway" panose="020B0503030101060003" pitchFamily="34" charset="77"/>
              </a:rPr>
              <a:t>de </a:t>
            </a:r>
            <a:r>
              <a:rPr lang="fr-FR" b="1">
                <a:solidFill>
                  <a:srgbClr val="1C4270"/>
                </a:solidFill>
                <a:latin typeface="Raleway" panose="020B0503030101060003" pitchFamily="34" charset="77"/>
              </a:rPr>
              <a:t>l’UNPS.</a:t>
            </a:r>
            <a:endParaRPr lang="fr-FR">
              <a:solidFill>
                <a:srgbClr val="1C4270"/>
              </a:solidFill>
              <a:latin typeface="Raleway" panose="020B0503030101060003" pitchFamily="34" charset="77"/>
            </a:endParaRPr>
          </a:p>
        </p:txBody>
      </p:sp>
      <p:sp>
        <p:nvSpPr>
          <p:cNvPr id="9" name="ZoneTexte 8">
            <a:extLst>
              <a:ext uri="{FF2B5EF4-FFF2-40B4-BE49-F238E27FC236}">
                <a16:creationId xmlns:a16="http://schemas.microsoft.com/office/drawing/2014/main" id="{695B7780-68E1-3F45-8C24-D04F638E95DD}"/>
              </a:ext>
            </a:extLst>
          </p:cNvPr>
          <p:cNvSpPr txBox="1"/>
          <p:nvPr/>
        </p:nvSpPr>
        <p:spPr>
          <a:xfrm>
            <a:off x="3137286" y="4187389"/>
            <a:ext cx="4034117" cy="1200329"/>
          </a:xfrm>
          <a:prstGeom prst="rect">
            <a:avLst/>
          </a:prstGeom>
          <a:noFill/>
        </p:spPr>
        <p:txBody>
          <a:bodyPr wrap="square" rtlCol="0">
            <a:spAutoFit/>
          </a:bodyPr>
          <a:lstStyle/>
          <a:p>
            <a:pPr algn="ctr"/>
            <a:r>
              <a:rPr lang="fr-FR" b="1">
                <a:solidFill>
                  <a:srgbClr val="00AB96"/>
                </a:solidFill>
                <a:latin typeface="Raleway" panose="020B0503030101060003" pitchFamily="34" charset="77"/>
              </a:rPr>
              <a:t>Octobre 2018 :</a:t>
            </a:r>
            <a:br>
              <a:rPr lang="fr-FR" b="1">
                <a:solidFill>
                  <a:srgbClr val="00AB96"/>
                </a:solidFill>
                <a:latin typeface="Raleway" panose="020B0503030101060003" pitchFamily="34" charset="77"/>
              </a:rPr>
            </a:br>
            <a:r>
              <a:rPr lang="fr-FR">
                <a:solidFill>
                  <a:srgbClr val="1C4270"/>
                </a:solidFill>
                <a:latin typeface="Raleway" panose="020B0503030101060003" pitchFamily="34" charset="77"/>
              </a:rPr>
              <a:t>Signature avec l’Assurance Maladie l’Accord-Cadre Interprofessionnel (ACIP). </a:t>
            </a:r>
          </a:p>
        </p:txBody>
      </p:sp>
      <p:sp>
        <p:nvSpPr>
          <p:cNvPr id="10" name="ZoneTexte 9">
            <a:extLst>
              <a:ext uri="{FF2B5EF4-FFF2-40B4-BE49-F238E27FC236}">
                <a16:creationId xmlns:a16="http://schemas.microsoft.com/office/drawing/2014/main" id="{847C1EDF-148E-DC48-BB99-28CEDDE13F70}"/>
              </a:ext>
            </a:extLst>
          </p:cNvPr>
          <p:cNvSpPr txBox="1"/>
          <p:nvPr/>
        </p:nvSpPr>
        <p:spPr>
          <a:xfrm>
            <a:off x="8283219" y="4120294"/>
            <a:ext cx="3267635" cy="1200329"/>
          </a:xfrm>
          <a:prstGeom prst="rect">
            <a:avLst/>
          </a:prstGeom>
          <a:noFill/>
        </p:spPr>
        <p:txBody>
          <a:bodyPr wrap="square" rtlCol="0">
            <a:spAutoFit/>
          </a:bodyPr>
          <a:lstStyle/>
          <a:p>
            <a:pPr algn="ctr"/>
            <a:r>
              <a:rPr lang="fr-FR" b="1">
                <a:solidFill>
                  <a:srgbClr val="038291"/>
                </a:solidFill>
                <a:latin typeface="Raleway" panose="020B0503030101060003" pitchFamily="34" charset="77"/>
              </a:rPr>
              <a:t>Juin 2024 :</a:t>
            </a:r>
            <a:br>
              <a:rPr lang="fr-FR" b="1">
                <a:solidFill>
                  <a:srgbClr val="038291"/>
                </a:solidFill>
                <a:latin typeface="Raleway" panose="020B0503030101060003" pitchFamily="34" charset="77"/>
              </a:rPr>
            </a:br>
            <a:r>
              <a:rPr lang="fr-FR">
                <a:solidFill>
                  <a:srgbClr val="1C4270"/>
                </a:solidFill>
                <a:latin typeface="Raleway" panose="020B0503030101060003" pitchFamily="34" charset="77"/>
              </a:rPr>
              <a:t>avenant à l’ACIP signé avec </a:t>
            </a:r>
            <a:r>
              <a:rPr lang="fr-FR" b="1">
                <a:solidFill>
                  <a:srgbClr val="1C4270"/>
                </a:solidFill>
                <a:latin typeface="Raleway" panose="020B0503030101060003" pitchFamily="34" charset="77"/>
              </a:rPr>
              <a:t>l’UNCAM</a:t>
            </a:r>
            <a:r>
              <a:rPr lang="fr-FR">
                <a:solidFill>
                  <a:srgbClr val="1C4270"/>
                </a:solidFill>
                <a:latin typeface="Raleway" panose="020B0503030101060003" pitchFamily="34" charset="77"/>
              </a:rPr>
              <a:t> et </a:t>
            </a:r>
            <a:r>
              <a:rPr lang="fr-FR" b="1">
                <a:solidFill>
                  <a:srgbClr val="1C4270"/>
                </a:solidFill>
                <a:latin typeface="Raleway" panose="020B0503030101060003" pitchFamily="34" charset="77"/>
              </a:rPr>
              <a:t>l’UNOCAM</a:t>
            </a:r>
            <a:r>
              <a:rPr lang="fr-FR">
                <a:solidFill>
                  <a:srgbClr val="1C4270"/>
                </a:solidFill>
                <a:latin typeface="Raleway" panose="020B0503030101060003" pitchFamily="34" charset="77"/>
              </a:rPr>
              <a:t>.</a:t>
            </a:r>
            <a:br>
              <a:rPr lang="fr-FR">
                <a:solidFill>
                  <a:srgbClr val="1C4270"/>
                </a:solidFill>
                <a:latin typeface="Raleway" panose="020B0503030101060003" pitchFamily="34" charset="77"/>
              </a:rPr>
            </a:br>
            <a:endParaRPr lang="fr-FR">
              <a:solidFill>
                <a:srgbClr val="1C4270"/>
              </a:solidFill>
              <a:latin typeface="Raleway" panose="020B0503030101060003" pitchFamily="34" charset="77"/>
            </a:endParaRPr>
          </a:p>
        </p:txBody>
      </p:sp>
      <p:pic>
        <p:nvPicPr>
          <p:cNvPr id="12" name="Image 11">
            <a:extLst>
              <a:ext uri="{FF2B5EF4-FFF2-40B4-BE49-F238E27FC236}">
                <a16:creationId xmlns:a16="http://schemas.microsoft.com/office/drawing/2014/main" id="{26CFF895-9613-1049-BC60-0508F733F0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154" y="5320623"/>
            <a:ext cx="12662647" cy="1041461"/>
          </a:xfrm>
          <a:prstGeom prst="rect">
            <a:avLst/>
          </a:prstGeom>
        </p:spPr>
      </p:pic>
    </p:spTree>
    <p:extLst>
      <p:ext uri="{BB962C8B-B14F-4D97-AF65-F5344CB8AC3E}">
        <p14:creationId xmlns:p14="http://schemas.microsoft.com/office/powerpoint/2010/main" val="375350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AF4D6-7C14-A8AE-80C7-14A3DBA0645B}"/>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382056E-9D82-7535-43E1-49DEEB6C4F76}"/>
              </a:ext>
            </a:extLst>
          </p:cNvPr>
          <p:cNvSpPr>
            <a:spLocks noGrp="1"/>
          </p:cNvSpPr>
          <p:nvPr>
            <p:ph idx="1"/>
          </p:nvPr>
        </p:nvSpPr>
        <p:spPr/>
        <p:txBody>
          <a:bodyPr lIns="91440" tIns="45720" rIns="91440" bIns="45720" anchor="t"/>
          <a:lstStyle/>
          <a:p>
            <a:pPr algn="just">
              <a:buFont typeface="Wingdings" panose="05000000000000000000" pitchFamily="2" charset="2"/>
              <a:buChar char="Ø"/>
            </a:pPr>
            <a:r>
              <a:rPr lang="fr-FR" sz="2000">
                <a:latin typeface="Raleway Medium"/>
                <a:ea typeface="Calibri"/>
                <a:cs typeface="Calibri"/>
              </a:rPr>
              <a:t>3 ans sur la France entière</a:t>
            </a:r>
          </a:p>
          <a:p>
            <a:pPr algn="just">
              <a:buFont typeface="Wingdings" panose="05000000000000000000" pitchFamily="2" charset="2"/>
              <a:buChar char="Ø"/>
            </a:pPr>
            <a:endParaRPr lang="fr-FR" sz="2000">
              <a:latin typeface="Raleway Medium" pitchFamily="2" charset="0"/>
              <a:ea typeface="Calibri" panose="020F0502020204030204" pitchFamily="34" charset="0"/>
              <a:cs typeface="Calibri" panose="020F0502020204030204" pitchFamily="34" charset="0"/>
            </a:endParaRPr>
          </a:p>
          <a:p>
            <a:pPr algn="just">
              <a:buFont typeface="Wingdings" panose="05000000000000000000" pitchFamily="2" charset="2"/>
              <a:buChar char="Ø"/>
            </a:pPr>
            <a:r>
              <a:rPr lang="fr-FR">
                <a:latin typeface="Raleway Medium"/>
                <a:ea typeface="Calibri"/>
                <a:cs typeface="Calibri"/>
              </a:rPr>
              <a:t>Premier</a:t>
            </a:r>
            <a:r>
              <a:rPr lang="fr-FR" sz="2000">
                <a:latin typeface="Raleway Medium"/>
                <a:ea typeface="Calibri"/>
                <a:cs typeface="Calibri"/>
              </a:rPr>
              <a:t> bilan d’expérimentation réalisé à </a:t>
            </a:r>
            <a:r>
              <a:rPr lang="fr-FR" sz="2000" b="1">
                <a:latin typeface="Raleway Medium"/>
                <a:ea typeface="Calibri"/>
                <a:cs typeface="Calibri"/>
              </a:rPr>
              <a:t>18 mois</a:t>
            </a:r>
          </a:p>
          <a:p>
            <a:pPr algn="just">
              <a:buFont typeface="Wingdings" panose="05000000000000000000" pitchFamily="2" charset="2"/>
              <a:buChar char="Ø"/>
            </a:pPr>
            <a:endParaRPr lang="fr-FR" sz="2000" b="1">
              <a:latin typeface="Raleway Medium" pitchFamily="2" charset="0"/>
              <a:ea typeface="Calibri" panose="020F0502020204030204" pitchFamily="34" charset="0"/>
              <a:cs typeface="Calibri" panose="020F0502020204030204" pitchFamily="34" charset="0"/>
            </a:endParaRPr>
          </a:p>
          <a:p>
            <a:pPr algn="just">
              <a:buFont typeface="Wingdings" panose="05000000000000000000" pitchFamily="2" charset="2"/>
              <a:buChar char="Ø"/>
            </a:pPr>
            <a:r>
              <a:rPr lang="fr-FR">
                <a:latin typeface="Raleway Medium"/>
                <a:ea typeface="Calibri"/>
                <a:cs typeface="Calibri"/>
              </a:rPr>
              <a:t>Les</a:t>
            </a:r>
            <a:r>
              <a:rPr lang="fr-FR" sz="2000">
                <a:latin typeface="Raleway Medium"/>
                <a:ea typeface="Calibri"/>
                <a:cs typeface="Calibri"/>
              </a:rPr>
              <a:t> critères d’éligibilité à la rémunération </a:t>
            </a:r>
            <a:r>
              <a:rPr lang="fr-FR">
                <a:latin typeface="Raleway Medium"/>
                <a:ea typeface="Calibri"/>
                <a:cs typeface="Calibri"/>
              </a:rPr>
              <a:t>pourront</a:t>
            </a:r>
            <a:r>
              <a:rPr lang="fr-FR" sz="2000">
                <a:latin typeface="Raleway Medium"/>
                <a:ea typeface="Calibri"/>
                <a:cs typeface="Calibri"/>
              </a:rPr>
              <a:t> être révisés.</a:t>
            </a:r>
          </a:p>
          <a:p>
            <a:endParaRPr lang="fr-FR"/>
          </a:p>
        </p:txBody>
      </p:sp>
      <p:sp>
        <p:nvSpPr>
          <p:cNvPr id="3" name="Titre 2">
            <a:extLst>
              <a:ext uri="{FF2B5EF4-FFF2-40B4-BE49-F238E27FC236}">
                <a16:creationId xmlns:a16="http://schemas.microsoft.com/office/drawing/2014/main" id="{EE969033-3CBA-DD9F-931E-4D4153F7BB98}"/>
              </a:ext>
            </a:extLst>
          </p:cNvPr>
          <p:cNvSpPr>
            <a:spLocks noGrp="1"/>
          </p:cNvSpPr>
          <p:nvPr>
            <p:ph type="ctrTitle"/>
          </p:nvPr>
        </p:nvSpPr>
        <p:spPr/>
        <p:txBody>
          <a:bodyPr/>
          <a:lstStyle/>
          <a:p>
            <a:pPr algn="ctr"/>
            <a:r>
              <a:rPr lang="fr-FR">
                <a:latin typeface="Raleway" pitchFamily="2" charset="0"/>
                <a:ea typeface="Calibri" panose="020F0502020204030204" pitchFamily="34" charset="0"/>
                <a:cs typeface="Calibri" panose="020F0502020204030204" pitchFamily="34" charset="0"/>
              </a:rPr>
              <a:t>ESCAP- </a:t>
            </a:r>
            <a:r>
              <a:rPr lang="fr-FR" sz="3200" b="1">
                <a:latin typeface="Raleway" pitchFamily="2" charset="0"/>
                <a:ea typeface="Calibri" panose="020F0502020204030204" pitchFamily="34" charset="0"/>
                <a:cs typeface="Calibri" panose="020F0502020204030204" pitchFamily="34" charset="0"/>
              </a:rPr>
              <a:t>Expérimentation</a:t>
            </a:r>
            <a:endParaRPr lang="fr-FR">
              <a:latin typeface="Raleway" pitchFamily="2" charset="0"/>
            </a:endParaRPr>
          </a:p>
        </p:txBody>
      </p:sp>
    </p:spTree>
    <p:extLst>
      <p:ext uri="{BB962C8B-B14F-4D97-AF65-F5344CB8AC3E}">
        <p14:creationId xmlns:p14="http://schemas.microsoft.com/office/powerpoint/2010/main" val="2301129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D62AB21-27F2-2FA8-FF74-C7ADEF8DCA75}"/>
              </a:ext>
            </a:extLst>
          </p:cNvPr>
          <p:cNvSpPr>
            <a:spLocks noGrp="1"/>
          </p:cNvSpPr>
          <p:nvPr>
            <p:ph idx="1"/>
          </p:nvPr>
        </p:nvSpPr>
        <p:spPr/>
        <p:txBody>
          <a:bodyPr lIns="91440" tIns="45720" rIns="91440" bIns="45720" anchor="t"/>
          <a:lstStyle/>
          <a:p>
            <a:pPr algn="just">
              <a:buFont typeface="Wingdings" panose="05000000000000000000" pitchFamily="2" charset="2"/>
              <a:buChar char="Ø"/>
            </a:pPr>
            <a:r>
              <a:rPr lang="fr-FR" sz="2000">
                <a:latin typeface="Raleway Medium"/>
                <a:ea typeface="Calibri"/>
                <a:cs typeface="Calibri"/>
              </a:rPr>
              <a:t>A l’issue </a:t>
            </a:r>
            <a:r>
              <a:rPr lang="fr-FR">
                <a:latin typeface="Raleway Medium"/>
                <a:ea typeface="Calibri"/>
                <a:cs typeface="Calibri"/>
              </a:rPr>
              <a:t>des</a:t>
            </a:r>
            <a:r>
              <a:rPr lang="fr-FR" sz="2000">
                <a:latin typeface="Raleway Medium"/>
                <a:ea typeface="Calibri"/>
                <a:cs typeface="Calibri"/>
              </a:rPr>
              <a:t> 3 ans </a:t>
            </a:r>
            <a:r>
              <a:rPr lang="fr-FR">
                <a:latin typeface="Raleway Medium"/>
                <a:ea typeface="Calibri"/>
                <a:cs typeface="Calibri"/>
              </a:rPr>
              <a:t>: </a:t>
            </a:r>
            <a:r>
              <a:rPr lang="fr-FR" sz="2000">
                <a:latin typeface="Raleway Medium"/>
                <a:ea typeface="Calibri"/>
                <a:cs typeface="Calibri"/>
              </a:rPr>
              <a:t>par l’UNPS en coopération avec l’Assurance Maladie</a:t>
            </a:r>
          </a:p>
          <a:p>
            <a:pPr algn="just">
              <a:buFont typeface="Wingdings" panose="05000000000000000000" pitchFamily="2" charset="2"/>
              <a:buChar char="Ø"/>
            </a:pPr>
            <a:r>
              <a:rPr lang="fr-FR" sz="2000">
                <a:latin typeface="Raleway Medium"/>
                <a:ea typeface="Calibri"/>
                <a:cs typeface="Calibri"/>
              </a:rPr>
              <a:t>Modalités d’évaluation de l’expérimentation définies dans le cahier des charges de l’expérimentation</a:t>
            </a:r>
          </a:p>
          <a:p>
            <a:pPr algn="just">
              <a:buFont typeface="Wingdings" panose="05000000000000000000" pitchFamily="2" charset="2"/>
              <a:buChar char="Ø"/>
            </a:pPr>
            <a:endParaRPr lang="fr-FR" sz="2000">
              <a:latin typeface="Raleway Medium" pitchFamily="2" charset="0"/>
              <a:ea typeface="Calibri" panose="020F0502020204030204" pitchFamily="34" charset="0"/>
              <a:cs typeface="Calibri" panose="020F0502020204030204" pitchFamily="34" charset="0"/>
            </a:endParaRPr>
          </a:p>
          <a:p>
            <a:pPr marL="0" indent="0" algn="just">
              <a:buNone/>
            </a:pPr>
            <a:r>
              <a:rPr lang="fr-FR" sz="2000">
                <a:latin typeface="Raleway Medium"/>
                <a:ea typeface="Calibri"/>
                <a:cs typeface="Calibri"/>
              </a:rPr>
              <a:t>Objectif : pérenniser le dispositif</a:t>
            </a:r>
            <a:endParaRPr lang="fr-FR">
              <a:latin typeface="Raleway Medium"/>
              <a:ea typeface="Calibri"/>
              <a:cs typeface="Calibri"/>
            </a:endParaRPr>
          </a:p>
        </p:txBody>
      </p:sp>
      <p:sp>
        <p:nvSpPr>
          <p:cNvPr id="3" name="Titre 2">
            <a:extLst>
              <a:ext uri="{FF2B5EF4-FFF2-40B4-BE49-F238E27FC236}">
                <a16:creationId xmlns:a16="http://schemas.microsoft.com/office/drawing/2014/main" id="{07BD5FDD-B390-39C5-19C4-766770239F54}"/>
              </a:ext>
            </a:extLst>
          </p:cNvPr>
          <p:cNvSpPr>
            <a:spLocks noGrp="1"/>
          </p:cNvSpPr>
          <p:nvPr>
            <p:ph type="ctrTitle"/>
          </p:nvPr>
        </p:nvSpPr>
        <p:spPr/>
        <p:txBody>
          <a:bodyPr/>
          <a:lstStyle/>
          <a:p>
            <a:pPr algn="ctr"/>
            <a:r>
              <a:rPr lang="fr-FR">
                <a:latin typeface="Calibri" panose="020F0502020204030204" pitchFamily="34" charset="0"/>
                <a:ea typeface="Calibri" panose="020F0502020204030204" pitchFamily="34" charset="0"/>
                <a:cs typeface="Calibri" panose="020F0502020204030204" pitchFamily="34" charset="0"/>
              </a:rPr>
              <a:t>ESCAP – </a:t>
            </a:r>
            <a:r>
              <a:rPr lang="fr-FR" b="1">
                <a:latin typeface="Calibri" panose="020F0502020204030204" pitchFamily="34" charset="0"/>
                <a:ea typeface="Calibri" panose="020F0502020204030204" pitchFamily="34" charset="0"/>
                <a:cs typeface="Calibri" panose="020F0502020204030204" pitchFamily="34" charset="0"/>
              </a:rPr>
              <a:t>Evaluation de l’expérimentation </a:t>
            </a:r>
            <a:endParaRPr lang="fr-FR"/>
          </a:p>
        </p:txBody>
      </p:sp>
    </p:spTree>
    <p:extLst>
      <p:ext uri="{BB962C8B-B14F-4D97-AF65-F5344CB8AC3E}">
        <p14:creationId xmlns:p14="http://schemas.microsoft.com/office/powerpoint/2010/main" val="85268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CF551-4ECC-0912-E5A4-A569DCED5889}"/>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DA5BB36-FB3A-8ACF-A7C9-99B2684FC5EA}"/>
              </a:ext>
            </a:extLst>
          </p:cNvPr>
          <p:cNvSpPr>
            <a:spLocks noGrp="1"/>
          </p:cNvSpPr>
          <p:nvPr>
            <p:ph idx="1"/>
          </p:nvPr>
        </p:nvSpPr>
        <p:spPr/>
        <p:txBody>
          <a:bodyPr lIns="91440" tIns="45720" rIns="91440" bIns="45720" anchor="t"/>
          <a:lstStyle/>
          <a:p>
            <a:pPr marL="0" indent="0" algn="just">
              <a:buNone/>
            </a:pPr>
            <a:r>
              <a:rPr lang="fr-FR" sz="2800" b="1">
                <a:latin typeface="Raleway Medium"/>
                <a:ea typeface="Calibri"/>
                <a:cs typeface="Calibri"/>
              </a:rPr>
              <a:t>A vos questions…</a:t>
            </a:r>
          </a:p>
          <a:p>
            <a:pPr algn="just">
              <a:buFont typeface="Wingdings" panose="05000000000000000000" pitchFamily="2" charset="2"/>
              <a:buChar char="Ø"/>
            </a:pPr>
            <a:endParaRPr lang="fr-FR" b="1">
              <a:latin typeface="Raleway Medium"/>
              <a:ea typeface="Calibri"/>
              <a:cs typeface="Calibri"/>
            </a:endParaRPr>
          </a:p>
          <a:p>
            <a:pPr algn="just">
              <a:buFont typeface="Wingdings" panose="05000000000000000000" pitchFamily="2" charset="2"/>
              <a:buChar char="Ø"/>
            </a:pPr>
            <a:endParaRPr lang="fr-FR" b="1">
              <a:latin typeface="Raleway Medium"/>
              <a:ea typeface="Calibri"/>
              <a:cs typeface="Calibri"/>
            </a:endParaRPr>
          </a:p>
          <a:p>
            <a:pPr algn="just">
              <a:buFont typeface="Wingdings" panose="05000000000000000000" pitchFamily="2" charset="2"/>
              <a:buChar char="Ø"/>
            </a:pPr>
            <a:endParaRPr lang="fr-FR" b="1">
              <a:latin typeface="Raleway Medium"/>
              <a:ea typeface="Calibri"/>
              <a:cs typeface="Calibri"/>
            </a:endParaRPr>
          </a:p>
          <a:p>
            <a:pPr algn="just">
              <a:buFont typeface="Wingdings" panose="05000000000000000000" pitchFamily="2" charset="2"/>
              <a:buChar char="Ø"/>
            </a:pPr>
            <a:endParaRPr lang="fr-FR" b="1">
              <a:latin typeface="Raleway Medium"/>
              <a:ea typeface="Calibri"/>
              <a:cs typeface="Calibri"/>
            </a:endParaRPr>
          </a:p>
          <a:p>
            <a:pPr algn="just">
              <a:buFont typeface="Wingdings" panose="05000000000000000000" pitchFamily="2" charset="2"/>
              <a:buChar char="Ø"/>
            </a:pPr>
            <a:endParaRPr lang="fr-FR" b="1">
              <a:latin typeface="Raleway Medium"/>
              <a:ea typeface="Calibri"/>
              <a:cs typeface="Calibri"/>
            </a:endParaRPr>
          </a:p>
          <a:p>
            <a:pPr algn="just">
              <a:buFont typeface="Wingdings" panose="05000000000000000000" pitchFamily="2" charset="2"/>
              <a:buChar char="Ø"/>
            </a:pPr>
            <a:endParaRPr lang="fr-FR" b="1">
              <a:latin typeface="Raleway Medium"/>
              <a:ea typeface="Calibri"/>
              <a:cs typeface="Calibri"/>
            </a:endParaRPr>
          </a:p>
          <a:p>
            <a:pPr marL="0" indent="0" algn="just">
              <a:buNone/>
            </a:pPr>
            <a:r>
              <a:rPr lang="fr-FR" b="1">
                <a:latin typeface="Raleway Medium"/>
                <a:ea typeface="Calibri"/>
                <a:cs typeface="Calibri"/>
              </a:rPr>
              <a:t>      </a:t>
            </a:r>
          </a:p>
          <a:p>
            <a:pPr marL="0" indent="0" algn="just">
              <a:buNone/>
            </a:pPr>
            <a:r>
              <a:rPr lang="fr-FR" b="1">
                <a:latin typeface="Raleway Medium"/>
                <a:ea typeface="Calibri"/>
                <a:cs typeface="Calibri"/>
              </a:rPr>
              <a:t>      </a:t>
            </a:r>
          </a:p>
        </p:txBody>
      </p:sp>
      <p:sp>
        <p:nvSpPr>
          <p:cNvPr id="3" name="Titre 2">
            <a:extLst>
              <a:ext uri="{FF2B5EF4-FFF2-40B4-BE49-F238E27FC236}">
                <a16:creationId xmlns:a16="http://schemas.microsoft.com/office/drawing/2014/main" id="{5A8A6D43-1CB0-977E-6AC7-366F29A09FF5}"/>
              </a:ext>
            </a:extLst>
          </p:cNvPr>
          <p:cNvSpPr>
            <a:spLocks noGrp="1"/>
          </p:cNvSpPr>
          <p:nvPr>
            <p:ph type="ctrTitle"/>
          </p:nvPr>
        </p:nvSpPr>
        <p:spPr/>
        <p:txBody>
          <a:bodyPr/>
          <a:lstStyle/>
          <a:p>
            <a:pPr algn="ctr"/>
            <a:r>
              <a:rPr lang="fr-FR" b="1">
                <a:latin typeface="Calibri" panose="020F0502020204030204" pitchFamily="34" charset="0"/>
                <a:ea typeface="Calibri" panose="020F0502020204030204" pitchFamily="34" charset="0"/>
                <a:cs typeface="Calibri" panose="020F0502020204030204" pitchFamily="34" charset="0"/>
              </a:rPr>
              <a:t>MERCI POUR </a:t>
            </a:r>
            <a:r>
              <a:rPr lang="fr-FR">
                <a:latin typeface="Calibri" panose="020F0502020204030204" pitchFamily="34" charset="0"/>
                <a:ea typeface="Calibri" panose="020F0502020204030204" pitchFamily="34" charset="0"/>
                <a:cs typeface="Calibri" panose="020F0502020204030204" pitchFamily="34" charset="0"/>
              </a:rPr>
              <a:t>VOTRE ATTENTION</a:t>
            </a:r>
            <a:r>
              <a:rPr lang="fr-FR" b="1">
                <a:latin typeface="Calibri" panose="020F0502020204030204" pitchFamily="34" charset="0"/>
                <a:ea typeface="Calibri" panose="020F0502020204030204" pitchFamily="34" charset="0"/>
                <a:cs typeface="Calibri" panose="020F0502020204030204" pitchFamily="34" charset="0"/>
              </a:rPr>
              <a:t> </a:t>
            </a:r>
            <a:endParaRPr lang="fr-FR"/>
          </a:p>
        </p:txBody>
      </p:sp>
    </p:spTree>
    <p:extLst>
      <p:ext uri="{BB962C8B-B14F-4D97-AF65-F5344CB8AC3E}">
        <p14:creationId xmlns:p14="http://schemas.microsoft.com/office/powerpoint/2010/main" val="1022698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BB8903B-4677-BE4C-7299-E4213C27AFC2}"/>
              </a:ext>
            </a:extLst>
          </p:cNvPr>
          <p:cNvSpPr>
            <a:spLocks noGrp="1"/>
          </p:cNvSpPr>
          <p:nvPr>
            <p:ph idx="1"/>
          </p:nvPr>
        </p:nvSpPr>
        <p:spPr>
          <a:xfrm>
            <a:off x="677334" y="2128252"/>
            <a:ext cx="8997608" cy="3880773"/>
          </a:xfrm>
        </p:spPr>
        <p:txBody>
          <a:bodyPr/>
          <a:lstStyle/>
          <a:p>
            <a:pPr algn="just"/>
            <a:r>
              <a:rPr lang="fr-FR" sz="2000">
                <a:latin typeface="Raleway Medium" pitchFamily="2" charset="0"/>
              </a:rPr>
              <a:t>L’ACIP signé le 10 octobre 2018 et publié au JO le 7 avril 2019 fixe le </a:t>
            </a:r>
            <a:r>
              <a:rPr lang="fr-FR" sz="2000" b="1">
                <a:latin typeface="Raleway Medium" pitchFamily="2" charset="0"/>
              </a:rPr>
              <a:t>cadre socle applicable à l’ensemble des conventions mono professionnelles et aux ACI </a:t>
            </a:r>
            <a:r>
              <a:rPr lang="fr-FR" sz="2000">
                <a:latin typeface="Raleway Medium" pitchFamily="2" charset="0"/>
              </a:rPr>
              <a:t>signés entre représentants des professionnels de santé et l’Assurance maladie</a:t>
            </a:r>
          </a:p>
          <a:p>
            <a:endParaRPr lang="fr-FR"/>
          </a:p>
        </p:txBody>
      </p:sp>
      <p:sp>
        <p:nvSpPr>
          <p:cNvPr id="3" name="Titre 2">
            <a:extLst>
              <a:ext uri="{FF2B5EF4-FFF2-40B4-BE49-F238E27FC236}">
                <a16:creationId xmlns:a16="http://schemas.microsoft.com/office/drawing/2014/main" id="{856FB866-535E-5BA6-D9B1-631A36519844}"/>
              </a:ext>
            </a:extLst>
          </p:cNvPr>
          <p:cNvSpPr>
            <a:spLocks noGrp="1"/>
          </p:cNvSpPr>
          <p:nvPr>
            <p:ph type="ctrTitle"/>
          </p:nvPr>
        </p:nvSpPr>
        <p:spPr/>
        <p:txBody>
          <a:bodyPr/>
          <a:lstStyle/>
          <a:p>
            <a:pPr algn="ctr"/>
            <a:r>
              <a:rPr lang="fr-FR" altLang="fr-FR"/>
              <a:t>CONTEXTE CONVENTIONNEL</a:t>
            </a:r>
            <a:endParaRPr lang="fr-FR"/>
          </a:p>
        </p:txBody>
      </p:sp>
      <p:sp>
        <p:nvSpPr>
          <p:cNvPr id="4" name="Rectangle : coins arrondis 3">
            <a:extLst>
              <a:ext uri="{FF2B5EF4-FFF2-40B4-BE49-F238E27FC236}">
                <a16:creationId xmlns:a16="http://schemas.microsoft.com/office/drawing/2014/main" id="{777FA474-FB66-1C07-9F84-27FA4891D398}"/>
              </a:ext>
            </a:extLst>
          </p:cNvPr>
          <p:cNvSpPr/>
          <p:nvPr/>
        </p:nvSpPr>
        <p:spPr>
          <a:xfrm>
            <a:off x="2917998" y="4068639"/>
            <a:ext cx="4679004" cy="2071991"/>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fr-FR" sz="2800" b="1">
                <a:solidFill>
                  <a:schemeClr val="tx1"/>
                </a:solidFill>
                <a:latin typeface="Raleway Medium" pitchFamily="2" charset="0"/>
              </a:rPr>
              <a:t>1</a:t>
            </a:r>
            <a:r>
              <a:rPr lang="fr-FR" sz="2800" b="1" baseline="30000">
                <a:solidFill>
                  <a:schemeClr val="tx1"/>
                </a:solidFill>
                <a:latin typeface="Raleway Medium" pitchFamily="2" charset="0"/>
              </a:rPr>
              <a:t>ère</a:t>
            </a:r>
            <a:r>
              <a:rPr lang="fr-FR" sz="2800" b="1">
                <a:solidFill>
                  <a:schemeClr val="tx1"/>
                </a:solidFill>
                <a:latin typeface="Raleway Medium" pitchFamily="2" charset="0"/>
              </a:rPr>
              <a:t> priorité de l’ACIP </a:t>
            </a:r>
          </a:p>
          <a:p>
            <a:pPr algn="ctr">
              <a:defRPr/>
            </a:pPr>
            <a:endParaRPr lang="fr-FR" sz="2400" b="1">
              <a:latin typeface="Raleway Medium" pitchFamily="2" charset="0"/>
            </a:endParaRPr>
          </a:p>
          <a:p>
            <a:pPr algn="ctr">
              <a:defRPr/>
            </a:pPr>
            <a:r>
              <a:rPr lang="fr-FR" sz="2400" b="1">
                <a:latin typeface="Raleway Medium" pitchFamily="2" charset="0"/>
              </a:rPr>
              <a:t>Généraliser l’exercice coordonné </a:t>
            </a:r>
            <a:r>
              <a:rPr lang="fr-FR" sz="2400">
                <a:latin typeface="Raleway Medium" pitchFamily="2" charset="0"/>
              </a:rPr>
              <a:t>(article 3)</a:t>
            </a:r>
          </a:p>
        </p:txBody>
      </p:sp>
    </p:spTree>
    <p:extLst>
      <p:ext uri="{BB962C8B-B14F-4D97-AF65-F5344CB8AC3E}">
        <p14:creationId xmlns:p14="http://schemas.microsoft.com/office/powerpoint/2010/main" val="3342738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2BFDD3E-C0C6-7F80-5E4A-12213184BA73}"/>
              </a:ext>
            </a:extLst>
          </p:cNvPr>
          <p:cNvSpPr>
            <a:spLocks noGrp="1"/>
          </p:cNvSpPr>
          <p:nvPr>
            <p:ph idx="1"/>
          </p:nvPr>
        </p:nvSpPr>
        <p:spPr/>
        <p:txBody>
          <a:bodyPr/>
          <a:lstStyle/>
          <a:p>
            <a:pPr marL="0" indent="0" algn="just">
              <a:buNone/>
              <a:defRPr/>
            </a:pPr>
            <a:r>
              <a:rPr lang="fr-FR" sz="2000">
                <a:latin typeface="Raleway Medium" pitchFamily="2" charset="0"/>
              </a:rPr>
              <a:t>L’avenant n° 1 à l’ACIP signé le 20 juin 2024 entre l’UNPS et l’UNOCAM met en place :</a:t>
            </a:r>
          </a:p>
          <a:p>
            <a:pPr algn="just">
              <a:buFont typeface="Wingdings" panose="05000000000000000000" pitchFamily="2" charset="2"/>
              <a:buChar char="Ø"/>
              <a:defRPr/>
            </a:pPr>
            <a:r>
              <a:rPr lang="fr-FR" sz="2000" b="1">
                <a:latin typeface="Raleway Medium" pitchFamily="2" charset="0"/>
              </a:rPr>
              <a:t>une expérimentation nationale relative aux ESCAP : 3 ans depuis le 23 mars 2025</a:t>
            </a:r>
          </a:p>
        </p:txBody>
      </p:sp>
      <p:sp>
        <p:nvSpPr>
          <p:cNvPr id="3" name="Titre 2">
            <a:extLst>
              <a:ext uri="{FF2B5EF4-FFF2-40B4-BE49-F238E27FC236}">
                <a16:creationId xmlns:a16="http://schemas.microsoft.com/office/drawing/2014/main" id="{EF1228FE-A874-8F83-2350-63A98B0F0E8F}"/>
              </a:ext>
            </a:extLst>
          </p:cNvPr>
          <p:cNvSpPr>
            <a:spLocks noGrp="1"/>
          </p:cNvSpPr>
          <p:nvPr>
            <p:ph type="ctrTitle"/>
          </p:nvPr>
        </p:nvSpPr>
        <p:spPr/>
        <p:txBody>
          <a:bodyPr/>
          <a:lstStyle/>
          <a:p>
            <a:pPr algn="ctr"/>
            <a:r>
              <a:rPr lang="fr-FR"/>
              <a:t>CONTEXTE CONVENTIONNEL</a:t>
            </a:r>
          </a:p>
        </p:txBody>
      </p:sp>
    </p:spTree>
    <p:extLst>
      <p:ext uri="{BB962C8B-B14F-4D97-AF65-F5344CB8AC3E}">
        <p14:creationId xmlns:p14="http://schemas.microsoft.com/office/powerpoint/2010/main" val="2393685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8FCA9BF-18A2-AA5F-0203-897B16B556AD}"/>
              </a:ext>
            </a:extLst>
          </p:cNvPr>
          <p:cNvSpPr>
            <a:spLocks noGrp="1"/>
          </p:cNvSpPr>
          <p:nvPr>
            <p:ph idx="1"/>
          </p:nvPr>
        </p:nvSpPr>
        <p:spPr>
          <a:xfrm>
            <a:off x="677334" y="1216152"/>
            <a:ext cx="8596668" cy="5102493"/>
          </a:xfrm>
        </p:spPr>
        <p:txBody>
          <a:bodyPr/>
          <a:lstStyle/>
          <a:p>
            <a:pPr marL="0" indent="0" algn="just">
              <a:buNone/>
            </a:pPr>
            <a:r>
              <a:rPr lang="fr-FR" sz="2000">
                <a:solidFill>
                  <a:srgbClr val="002060"/>
                </a:solidFill>
                <a:latin typeface="Raleway Medium" pitchFamily="2" charset="0"/>
                <a:ea typeface="Calibri" panose="020F0502020204030204" pitchFamily="34" charset="0"/>
                <a:cs typeface="Calibri" panose="020F0502020204030204" pitchFamily="34" charset="0"/>
              </a:rPr>
              <a:t>L’ESCAP : nouvelle forme de coordination entre professionnels de santé : </a:t>
            </a:r>
          </a:p>
          <a:p>
            <a:pPr algn="just">
              <a:buFont typeface="Wingdings" panose="05000000000000000000" pitchFamily="2" charset="2"/>
              <a:buChar char="Ø"/>
            </a:pPr>
            <a:r>
              <a:rPr lang="fr-FR" sz="2000">
                <a:solidFill>
                  <a:srgbClr val="002060"/>
                </a:solidFill>
                <a:latin typeface="Raleway Medium" pitchFamily="2" charset="0"/>
                <a:ea typeface="Calibri" panose="020F0502020204030204" pitchFamily="34" charset="0"/>
                <a:cs typeface="Calibri" panose="020F0502020204030204" pitchFamily="34" charset="0"/>
              </a:rPr>
              <a:t>centrée sur le patient et accessible à </a:t>
            </a:r>
            <a:r>
              <a:rPr lang="fr-FR" sz="2000" b="1">
                <a:solidFill>
                  <a:srgbClr val="002060"/>
                </a:solidFill>
                <a:latin typeface="Raleway Medium" pitchFamily="2" charset="0"/>
                <a:ea typeface="Calibri" panose="020F0502020204030204" pitchFamily="34" charset="0"/>
                <a:cs typeface="Calibri" panose="020F0502020204030204" pitchFamily="34" charset="0"/>
              </a:rPr>
              <a:t>tous</a:t>
            </a:r>
            <a:r>
              <a:rPr lang="fr-FR" sz="2000">
                <a:solidFill>
                  <a:srgbClr val="002060"/>
                </a:solidFill>
                <a:latin typeface="Raleway Medium" pitchFamily="2" charset="0"/>
                <a:ea typeface="Calibri" panose="020F0502020204030204" pitchFamily="34" charset="0"/>
                <a:cs typeface="Calibri" panose="020F0502020204030204" pitchFamily="34" charset="0"/>
              </a:rPr>
              <a:t> les professionnels de santé</a:t>
            </a:r>
            <a:r>
              <a:rPr lang="fr-FR">
                <a:solidFill>
                  <a:srgbClr val="002060"/>
                </a:solidFill>
                <a:latin typeface="Raleway Medium" pitchFamily="2" charset="0"/>
                <a:ea typeface="Calibri" panose="020F0502020204030204" pitchFamily="34" charset="0"/>
                <a:cs typeface="Calibri" panose="020F0502020204030204" pitchFamily="34" charset="0"/>
              </a:rPr>
              <a:t> (PS)</a:t>
            </a:r>
            <a:endParaRPr lang="fr-FR" sz="2000">
              <a:solidFill>
                <a:srgbClr val="002060"/>
              </a:solidFill>
              <a:latin typeface="Raleway Medium" pitchFamily="2" charset="0"/>
              <a:ea typeface="Calibri" panose="020F0502020204030204" pitchFamily="34" charset="0"/>
              <a:cs typeface="Calibri" panose="020F0502020204030204" pitchFamily="34" charset="0"/>
            </a:endParaRPr>
          </a:p>
          <a:p>
            <a:pPr algn="just">
              <a:buFont typeface="Wingdings" panose="05000000000000000000" pitchFamily="2" charset="2"/>
              <a:buChar char="Ø"/>
            </a:pPr>
            <a:r>
              <a:rPr lang="fr-FR">
                <a:solidFill>
                  <a:srgbClr val="002060"/>
                </a:solidFill>
                <a:latin typeface="Raleway Medium" pitchFamily="2" charset="0"/>
                <a:ea typeface="Calibri" panose="020F0502020204030204" pitchFamily="34" charset="0"/>
                <a:cs typeface="Calibri" panose="020F0502020204030204" pitchFamily="34" charset="0"/>
              </a:rPr>
              <a:t>q</a:t>
            </a:r>
            <a:r>
              <a:rPr lang="fr-FR" sz="2000">
                <a:solidFill>
                  <a:srgbClr val="002060"/>
                </a:solidFill>
                <a:latin typeface="Raleway Medium" pitchFamily="2" charset="0"/>
                <a:ea typeface="Calibri" panose="020F0502020204030204" pitchFamily="34" charset="0"/>
                <a:cs typeface="Calibri" panose="020F0502020204030204" pitchFamily="34" charset="0"/>
              </a:rPr>
              <a:t>ui s’appuie sur une grille d’inclusion complétée par un professionnel de santé</a:t>
            </a:r>
          </a:p>
          <a:p>
            <a:pPr algn="just">
              <a:buFont typeface="Wingdings" panose="05000000000000000000" pitchFamily="2" charset="2"/>
              <a:buChar char="Ø"/>
            </a:pPr>
            <a:r>
              <a:rPr lang="fr-FR" sz="2000">
                <a:solidFill>
                  <a:srgbClr val="002060"/>
                </a:solidFill>
                <a:latin typeface="Raleway Medium" pitchFamily="2" charset="0"/>
                <a:ea typeface="Calibri" panose="020F0502020204030204" pitchFamily="34" charset="0"/>
                <a:cs typeface="Calibri" panose="020F0502020204030204" pitchFamily="34" charset="0"/>
              </a:rPr>
              <a:t> </a:t>
            </a:r>
            <a:r>
              <a:rPr lang="fr-FR">
                <a:solidFill>
                  <a:srgbClr val="002060"/>
                </a:solidFill>
                <a:latin typeface="Raleway Medium" pitchFamily="2" charset="0"/>
                <a:ea typeface="Calibri" panose="020F0502020204030204" pitchFamily="34" charset="0"/>
                <a:cs typeface="Calibri" panose="020F0502020204030204" pitchFamily="34" charset="0"/>
              </a:rPr>
              <a:t>le PS</a:t>
            </a:r>
            <a:r>
              <a:rPr lang="fr-FR" sz="2000">
                <a:solidFill>
                  <a:srgbClr val="002060"/>
                </a:solidFill>
                <a:latin typeface="Raleway Medium" pitchFamily="2" charset="0"/>
                <a:ea typeface="Calibri" panose="020F0502020204030204" pitchFamily="34" charset="0"/>
                <a:cs typeface="Calibri" panose="020F0502020204030204" pitchFamily="34" charset="0"/>
              </a:rPr>
              <a:t> objective les besoins de prise en charge coordonnée du patient</a:t>
            </a:r>
          </a:p>
          <a:p>
            <a:pPr marL="0" indent="0" algn="just">
              <a:buNone/>
            </a:pPr>
            <a:endParaRPr lang="fr-FR">
              <a:solidFill>
                <a:srgbClr val="002060"/>
              </a:solidFill>
              <a:latin typeface="Raleway Medium" pitchFamily="2" charset="0"/>
              <a:ea typeface="Calibri" panose="020F0502020204030204" pitchFamily="34" charset="0"/>
              <a:cs typeface="Calibri" panose="020F0502020204030204" pitchFamily="34" charset="0"/>
            </a:endParaRPr>
          </a:p>
          <a:p>
            <a:pPr marL="0" indent="0" algn="just">
              <a:buNone/>
            </a:pPr>
            <a:r>
              <a:rPr lang="fr-FR">
                <a:solidFill>
                  <a:srgbClr val="002060"/>
                </a:solidFill>
                <a:latin typeface="Raleway Medium" pitchFamily="2" charset="0"/>
                <a:ea typeface="Calibri" panose="020F0502020204030204" pitchFamily="34" charset="0"/>
                <a:cs typeface="Calibri" panose="020F0502020204030204" pitchFamily="34" charset="0"/>
              </a:rPr>
              <a:t>L’ESCAP n’est pas concurrente des autres dispositifs ou structures de coordination</a:t>
            </a:r>
          </a:p>
          <a:p>
            <a:pPr marL="0" indent="0" algn="just">
              <a:buNone/>
            </a:pPr>
            <a:endParaRPr lang="fr-FR">
              <a:solidFill>
                <a:srgbClr val="002060"/>
              </a:solidFill>
              <a:latin typeface="Raleway Medium" pitchFamily="2" charset="0"/>
              <a:ea typeface="Calibri" panose="020F0502020204030204" pitchFamily="34" charset="0"/>
              <a:cs typeface="Calibri" panose="020F0502020204030204" pitchFamily="34" charset="0"/>
            </a:endParaRPr>
          </a:p>
          <a:p>
            <a:pPr marL="0" indent="0" algn="just">
              <a:buNone/>
            </a:pPr>
            <a:r>
              <a:rPr lang="fr-FR">
                <a:solidFill>
                  <a:srgbClr val="002060"/>
                </a:solidFill>
                <a:latin typeface="Raleway Medium" pitchFamily="2" charset="0"/>
                <a:ea typeface="Calibri" panose="020F0502020204030204" pitchFamily="34" charset="0"/>
                <a:cs typeface="Calibri" panose="020F0502020204030204" pitchFamily="34" charset="0"/>
              </a:rPr>
              <a:t>ESCAP = une première marche pour inciter les professionnels de santé à l’exercice coordonné</a:t>
            </a:r>
          </a:p>
          <a:p>
            <a:endParaRPr lang="fr-FR"/>
          </a:p>
        </p:txBody>
      </p:sp>
      <p:sp>
        <p:nvSpPr>
          <p:cNvPr id="3" name="Titre 2">
            <a:extLst>
              <a:ext uri="{FF2B5EF4-FFF2-40B4-BE49-F238E27FC236}">
                <a16:creationId xmlns:a16="http://schemas.microsoft.com/office/drawing/2014/main" id="{9F01054E-71B4-0C5E-C45F-9A0FEBB44A42}"/>
              </a:ext>
            </a:extLst>
          </p:cNvPr>
          <p:cNvSpPr>
            <a:spLocks noGrp="1"/>
          </p:cNvSpPr>
          <p:nvPr>
            <p:ph type="ctrTitle"/>
          </p:nvPr>
        </p:nvSpPr>
        <p:spPr>
          <a:xfrm>
            <a:off x="1109441" y="539355"/>
            <a:ext cx="10407040" cy="554566"/>
          </a:xfrm>
        </p:spPr>
        <p:txBody>
          <a:bodyPr/>
          <a:lstStyle/>
          <a:p>
            <a:pPr algn="ctr"/>
            <a:r>
              <a:rPr lang="fr-FR"/>
              <a:t>ESCAP - Définition </a:t>
            </a:r>
          </a:p>
        </p:txBody>
      </p:sp>
    </p:spTree>
    <p:extLst>
      <p:ext uri="{BB962C8B-B14F-4D97-AF65-F5344CB8AC3E}">
        <p14:creationId xmlns:p14="http://schemas.microsoft.com/office/powerpoint/2010/main" val="3057018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BEED44F-8456-794B-A025-59873FF292B1}"/>
              </a:ext>
            </a:extLst>
          </p:cNvPr>
          <p:cNvSpPr>
            <a:spLocks noGrp="1"/>
          </p:cNvSpPr>
          <p:nvPr>
            <p:ph idx="1"/>
          </p:nvPr>
        </p:nvSpPr>
        <p:spPr>
          <a:xfrm>
            <a:off x="677334" y="1572768"/>
            <a:ext cx="9743903" cy="5027537"/>
          </a:xfrm>
        </p:spPr>
        <p:txBody>
          <a:bodyPr/>
          <a:lstStyle/>
          <a:p>
            <a:pPr algn="just">
              <a:buClr>
                <a:srgbClr val="F294B8"/>
              </a:buClr>
            </a:pPr>
            <a:r>
              <a:rPr lang="fr-FR">
                <a:latin typeface="Raleway" panose="020B0503030101060003" pitchFamily="34" charset="77"/>
              </a:rPr>
              <a:t>améliorer l’accès aux soins pour tous, notamment dans les zones </a:t>
            </a:r>
            <a:r>
              <a:rPr lang="fr-FR" u="sng">
                <a:latin typeface="Raleway" panose="020B0503030101060003" pitchFamily="34" charset="77"/>
              </a:rPr>
              <a:t>sous-dotées </a:t>
            </a:r>
          </a:p>
          <a:p>
            <a:pPr algn="just">
              <a:buClr>
                <a:srgbClr val="F294B8"/>
              </a:buClr>
            </a:pPr>
            <a:r>
              <a:rPr lang="fr-FR">
                <a:latin typeface="Raleway" panose="020B0503030101060003" pitchFamily="34" charset="77"/>
              </a:rPr>
              <a:t>améliorer la prise en charge des patients de soins complexes </a:t>
            </a:r>
          </a:p>
          <a:p>
            <a:pPr algn="just">
              <a:buClr>
                <a:srgbClr val="F294B8"/>
              </a:buClr>
            </a:pPr>
            <a:r>
              <a:rPr lang="fr-FR">
                <a:latin typeface="Raleway" panose="020B0503030101060003" pitchFamily="34" charset="77"/>
              </a:rPr>
              <a:t>favoriser la coordination de proximité des PS</a:t>
            </a:r>
          </a:p>
          <a:p>
            <a:pPr algn="just">
              <a:buClr>
                <a:srgbClr val="F294B8"/>
              </a:buClr>
            </a:pPr>
            <a:r>
              <a:rPr lang="fr-FR">
                <a:latin typeface="Raleway" panose="020B0503030101060003" pitchFamily="34" charset="77"/>
              </a:rPr>
              <a:t>éviter les passages aux urgences et les hospitalisations inutiles et les </a:t>
            </a:r>
            <a:r>
              <a:rPr lang="fr-FR" err="1">
                <a:latin typeface="Raleway" panose="020B0503030101060003" pitchFamily="34" charset="77"/>
              </a:rPr>
              <a:t>réhospitalisations</a:t>
            </a:r>
          </a:p>
          <a:p>
            <a:pPr algn="just">
              <a:buClr>
                <a:srgbClr val="F294B8"/>
              </a:buClr>
            </a:pPr>
            <a:r>
              <a:rPr lang="fr-FR">
                <a:latin typeface="Raleway" panose="020B0503030101060003" pitchFamily="34" charset="77"/>
              </a:rPr>
              <a:t>favoriser le virage domiciliaire et fluidifier le lien ville / hôpital  </a:t>
            </a:r>
          </a:p>
          <a:p>
            <a:pPr algn="just">
              <a:buClr>
                <a:srgbClr val="F294B8"/>
              </a:buClr>
            </a:pPr>
            <a:r>
              <a:rPr lang="fr-FR">
                <a:latin typeface="Raleway" panose="020B0503030101060003" pitchFamily="34" charset="77"/>
              </a:rPr>
              <a:t>renforcer la coordination entre les différents acteurs de terrain (PS libéraux, HAD, médico-social, établissements de santé, aides à domicile)</a:t>
            </a:r>
          </a:p>
          <a:p>
            <a:pPr marL="0" indent="0" algn="just">
              <a:buClr>
                <a:srgbClr val="F294B8"/>
              </a:buClr>
              <a:buNone/>
            </a:pPr>
            <a:endParaRPr lang="fr-FR">
              <a:latin typeface="Raleway" panose="020B0503030101060003" pitchFamily="34" charset="77"/>
            </a:endParaRPr>
          </a:p>
        </p:txBody>
      </p:sp>
      <p:sp>
        <p:nvSpPr>
          <p:cNvPr id="3" name="Titre 2">
            <a:extLst>
              <a:ext uri="{FF2B5EF4-FFF2-40B4-BE49-F238E27FC236}">
                <a16:creationId xmlns:a16="http://schemas.microsoft.com/office/drawing/2014/main" id="{176F8435-6A4E-A241-909D-095EDC16345F}"/>
              </a:ext>
            </a:extLst>
          </p:cNvPr>
          <p:cNvSpPr>
            <a:spLocks noGrp="1"/>
          </p:cNvSpPr>
          <p:nvPr>
            <p:ph type="ctrTitle"/>
          </p:nvPr>
        </p:nvSpPr>
        <p:spPr/>
        <p:txBody>
          <a:bodyPr/>
          <a:lstStyle/>
          <a:p>
            <a:pPr algn="ctr"/>
            <a:r>
              <a:rPr lang="fr-FR"/>
              <a:t>ESCAP - OBJECTIFS</a:t>
            </a:r>
          </a:p>
        </p:txBody>
      </p:sp>
      <p:sp>
        <p:nvSpPr>
          <p:cNvPr id="4" name="Espace réservé du contenu 1">
            <a:extLst>
              <a:ext uri="{FF2B5EF4-FFF2-40B4-BE49-F238E27FC236}">
                <a16:creationId xmlns:a16="http://schemas.microsoft.com/office/drawing/2014/main" id="{9EAE87A3-A05B-E642-B25B-6BBBFB622CBA}"/>
              </a:ext>
            </a:extLst>
          </p:cNvPr>
          <p:cNvSpPr txBox="1">
            <a:spLocks/>
          </p:cNvSpPr>
          <p:nvPr/>
        </p:nvSpPr>
        <p:spPr>
          <a:xfrm>
            <a:off x="6042711" y="1572769"/>
            <a:ext cx="4701490" cy="4468594"/>
          </a:xfrm>
          <a:prstGeom prst="rect">
            <a:avLst/>
          </a:prstGeom>
        </p:spPr>
        <p:txBody>
          <a:bodyPr/>
          <a:lstStyle>
            <a:lvl1pPr marL="342900" indent="-3429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1pPr>
            <a:lvl2pPr marL="742950" indent="-28575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2pPr>
            <a:lvl3pPr marL="11430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3pPr>
            <a:lvl4pPr marL="16002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4pPr>
            <a:lvl5pPr marL="20574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buClr>
                <a:srgbClr val="F294B8"/>
              </a:buClr>
            </a:pPr>
            <a:endParaRPr lang="fr-FR">
              <a:latin typeface="Raleway" panose="020B0503030101060003" pitchFamily="34" charset="77"/>
            </a:endParaRPr>
          </a:p>
        </p:txBody>
      </p:sp>
    </p:spTree>
    <p:extLst>
      <p:ext uri="{BB962C8B-B14F-4D97-AF65-F5344CB8AC3E}">
        <p14:creationId xmlns:p14="http://schemas.microsoft.com/office/powerpoint/2010/main" val="180370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2CDFC939-71B5-1A41-BDEA-50F61BB4A970}"/>
              </a:ext>
            </a:extLst>
          </p:cNvPr>
          <p:cNvSpPr>
            <a:spLocks noGrp="1"/>
          </p:cNvSpPr>
          <p:nvPr>
            <p:ph idx="1"/>
          </p:nvPr>
        </p:nvSpPr>
        <p:spPr>
          <a:xfrm>
            <a:off x="613165" y="4260597"/>
            <a:ext cx="3461529" cy="1097468"/>
          </a:xfrm>
        </p:spPr>
        <p:txBody>
          <a:bodyPr/>
          <a:lstStyle/>
          <a:p>
            <a:pPr marL="0" indent="0" algn="ctr">
              <a:buNone/>
            </a:pPr>
            <a:r>
              <a:rPr lang="fr-FR" b="1">
                <a:latin typeface="Raleway" panose="020B0503030101060003" pitchFamily="34" charset="77"/>
              </a:rPr>
              <a:t>Tous les professionnels de santé installés sur le territoire français, </a:t>
            </a:r>
            <a:r>
              <a:rPr lang="fr-FR"/>
              <a:t>peuvent initier et se constituer en ESCAP</a:t>
            </a:r>
          </a:p>
        </p:txBody>
      </p:sp>
      <p:sp>
        <p:nvSpPr>
          <p:cNvPr id="4" name="Titre 3">
            <a:extLst>
              <a:ext uri="{FF2B5EF4-FFF2-40B4-BE49-F238E27FC236}">
                <a16:creationId xmlns:a16="http://schemas.microsoft.com/office/drawing/2014/main" id="{B7DAA58D-9DC8-2240-9CD8-212D12639857}"/>
              </a:ext>
            </a:extLst>
          </p:cNvPr>
          <p:cNvSpPr>
            <a:spLocks noGrp="1"/>
          </p:cNvSpPr>
          <p:nvPr>
            <p:ph type="ctrTitle"/>
          </p:nvPr>
        </p:nvSpPr>
        <p:spPr/>
        <p:txBody>
          <a:bodyPr/>
          <a:lstStyle/>
          <a:p>
            <a:pPr algn="ctr"/>
            <a:r>
              <a:rPr lang="fr-FR"/>
              <a:t>ESCAP - Composition</a:t>
            </a:r>
          </a:p>
        </p:txBody>
      </p:sp>
      <p:sp>
        <p:nvSpPr>
          <p:cNvPr id="6" name="Espace réservé du contenu 4">
            <a:extLst>
              <a:ext uri="{FF2B5EF4-FFF2-40B4-BE49-F238E27FC236}">
                <a16:creationId xmlns:a16="http://schemas.microsoft.com/office/drawing/2014/main" id="{C63DCA0E-5C66-014D-81F1-7C29C952AB99}"/>
              </a:ext>
            </a:extLst>
          </p:cNvPr>
          <p:cNvSpPr txBox="1">
            <a:spLocks/>
          </p:cNvSpPr>
          <p:nvPr/>
        </p:nvSpPr>
        <p:spPr>
          <a:xfrm>
            <a:off x="4268982" y="4260596"/>
            <a:ext cx="3461529" cy="1097469"/>
          </a:xfrm>
          <a:prstGeom prst="rect">
            <a:avLst/>
          </a:prstGeom>
        </p:spPr>
        <p:txBody>
          <a:bodyPr/>
          <a:lstStyle>
            <a:lvl1pPr marL="342900" indent="-3429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1pPr>
            <a:lvl2pPr marL="742950" indent="-28575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2pPr>
            <a:lvl3pPr marL="11430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3pPr>
            <a:lvl4pPr marL="16002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4pPr>
            <a:lvl5pPr marL="20574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fr-FR" b="1">
                <a:latin typeface="Raleway" panose="020B0503030101060003" pitchFamily="34" charset="77"/>
              </a:rPr>
              <a:t>ESCAP est composée de minimum trois professionnels de santé, avec obligatoirement le médecin traitant identifié par le patient</a:t>
            </a:r>
          </a:p>
        </p:txBody>
      </p:sp>
      <p:sp>
        <p:nvSpPr>
          <p:cNvPr id="7" name="Espace réservé du contenu 4">
            <a:extLst>
              <a:ext uri="{FF2B5EF4-FFF2-40B4-BE49-F238E27FC236}">
                <a16:creationId xmlns:a16="http://schemas.microsoft.com/office/drawing/2014/main" id="{4FB7EAC7-D5EA-B847-BFA1-2401C83D2D0D}"/>
              </a:ext>
            </a:extLst>
          </p:cNvPr>
          <p:cNvSpPr txBox="1">
            <a:spLocks/>
          </p:cNvSpPr>
          <p:nvPr/>
        </p:nvSpPr>
        <p:spPr>
          <a:xfrm>
            <a:off x="7924800" y="4260597"/>
            <a:ext cx="3461529" cy="1498520"/>
          </a:xfrm>
          <a:prstGeom prst="rect">
            <a:avLst/>
          </a:prstGeom>
        </p:spPr>
        <p:txBody>
          <a:bodyPr/>
          <a:lstStyle>
            <a:lvl1pPr marL="342900" indent="-3429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1pPr>
            <a:lvl2pPr marL="742950" indent="-28575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2pPr>
            <a:lvl3pPr marL="11430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3pPr>
            <a:lvl4pPr marL="16002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4pPr>
            <a:lvl5pPr marL="20574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fr-FR" b="1">
                <a:latin typeface="Raleway" panose="020B0503030101060003" pitchFamily="34" charset="77"/>
              </a:rPr>
              <a:t>Le médecin spécialiste, hospitalier ou libéral, est intégré en fonction des pathologies</a:t>
            </a:r>
          </a:p>
        </p:txBody>
      </p:sp>
      <p:pic>
        <p:nvPicPr>
          <p:cNvPr id="9" name="Image 8">
            <a:extLst>
              <a:ext uri="{FF2B5EF4-FFF2-40B4-BE49-F238E27FC236}">
                <a16:creationId xmlns:a16="http://schemas.microsoft.com/office/drawing/2014/main" id="{D1651E97-1724-164F-AAC4-315C1CC28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44" y="1720596"/>
            <a:ext cx="2540000" cy="2540000"/>
          </a:xfrm>
          <a:prstGeom prst="rect">
            <a:avLst/>
          </a:prstGeom>
        </p:spPr>
      </p:pic>
      <p:pic>
        <p:nvPicPr>
          <p:cNvPr id="11" name="Image 10">
            <a:extLst>
              <a:ext uri="{FF2B5EF4-FFF2-40B4-BE49-F238E27FC236}">
                <a16:creationId xmlns:a16="http://schemas.microsoft.com/office/drawing/2014/main" id="{F4D91923-6D3B-2B48-9F02-5004717C94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6404" y="1720596"/>
            <a:ext cx="2540000" cy="2540000"/>
          </a:xfrm>
          <a:prstGeom prst="rect">
            <a:avLst/>
          </a:prstGeom>
        </p:spPr>
      </p:pic>
      <p:pic>
        <p:nvPicPr>
          <p:cNvPr id="13" name="Image 12">
            <a:extLst>
              <a:ext uri="{FF2B5EF4-FFF2-40B4-BE49-F238E27FC236}">
                <a16:creationId xmlns:a16="http://schemas.microsoft.com/office/drawing/2014/main" id="{AC6E9FD7-7072-0445-8040-098F778D00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5564" y="1720596"/>
            <a:ext cx="2540000" cy="2540000"/>
          </a:xfrm>
          <a:prstGeom prst="rect">
            <a:avLst/>
          </a:prstGeom>
        </p:spPr>
      </p:pic>
    </p:spTree>
    <p:extLst>
      <p:ext uri="{BB962C8B-B14F-4D97-AF65-F5344CB8AC3E}">
        <p14:creationId xmlns:p14="http://schemas.microsoft.com/office/powerpoint/2010/main" val="5269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B366D64-D25A-3143-B6F5-1896DBBC7493}"/>
              </a:ext>
            </a:extLst>
          </p:cNvPr>
          <p:cNvSpPr>
            <a:spLocks noGrp="1"/>
          </p:cNvSpPr>
          <p:nvPr>
            <p:ph type="ctrTitle"/>
          </p:nvPr>
        </p:nvSpPr>
        <p:spPr>
          <a:xfrm>
            <a:off x="1159318" y="525729"/>
            <a:ext cx="10407040" cy="554566"/>
          </a:xfrm>
        </p:spPr>
        <p:txBody>
          <a:bodyPr/>
          <a:lstStyle/>
          <a:p>
            <a:pPr algn="ctr"/>
            <a:r>
              <a:rPr lang="fr-FR">
                <a:latin typeface="Raleway"/>
              </a:rPr>
              <a:t>ESCAP – Prérequis</a:t>
            </a:r>
            <a:endParaRPr lang="fr-FR">
              <a:solidFill>
                <a:srgbClr val="B80D69"/>
              </a:solidFill>
            </a:endParaRPr>
          </a:p>
        </p:txBody>
      </p:sp>
      <p:sp>
        <p:nvSpPr>
          <p:cNvPr id="8" name="Espace réservé du contenu 1">
            <a:extLst>
              <a:ext uri="{FF2B5EF4-FFF2-40B4-BE49-F238E27FC236}">
                <a16:creationId xmlns:a16="http://schemas.microsoft.com/office/drawing/2014/main" id="{A91FC9C8-31C6-D144-8A1A-9CF8CA3103A4}"/>
              </a:ext>
            </a:extLst>
          </p:cNvPr>
          <p:cNvSpPr txBox="1">
            <a:spLocks/>
          </p:cNvSpPr>
          <p:nvPr/>
        </p:nvSpPr>
        <p:spPr>
          <a:xfrm>
            <a:off x="677334" y="1601571"/>
            <a:ext cx="7552266" cy="421246"/>
          </a:xfrm>
          <a:prstGeom prst="rect">
            <a:avLst/>
          </a:prstGeom>
        </p:spPr>
        <p:txBody>
          <a:bodyPr/>
          <a:lstStyle>
            <a:lvl1pPr marL="342900" indent="-3429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1pPr>
            <a:lvl2pPr marL="742950" indent="-28575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2pPr>
            <a:lvl3pPr marL="11430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3pPr>
            <a:lvl4pPr marL="16002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4pPr>
            <a:lvl5pPr marL="20574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fr-FR" sz="2400" b="1">
                <a:latin typeface="Raleway" panose="020B0503030101060003" pitchFamily="34" charset="77"/>
              </a:rPr>
              <a:t>Centrée sur 4 situations cliniques :</a:t>
            </a:r>
            <a:endParaRPr lang="fr-FR" sz="2400">
              <a:solidFill>
                <a:srgbClr val="B80D69"/>
              </a:solidFill>
              <a:latin typeface="Raleway" panose="020B0503030101060003" pitchFamily="34" charset="77"/>
            </a:endParaRPr>
          </a:p>
        </p:txBody>
      </p:sp>
      <p:sp>
        <p:nvSpPr>
          <p:cNvPr id="9" name="Espace réservé du contenu 4">
            <a:extLst>
              <a:ext uri="{FF2B5EF4-FFF2-40B4-BE49-F238E27FC236}">
                <a16:creationId xmlns:a16="http://schemas.microsoft.com/office/drawing/2014/main" id="{D6ED652E-A0B9-FA46-A326-71F29851B169}"/>
              </a:ext>
            </a:extLst>
          </p:cNvPr>
          <p:cNvSpPr>
            <a:spLocks noGrp="1"/>
          </p:cNvSpPr>
          <p:nvPr>
            <p:ph idx="1"/>
          </p:nvPr>
        </p:nvSpPr>
        <p:spPr>
          <a:xfrm>
            <a:off x="677334" y="4158961"/>
            <a:ext cx="2550498" cy="1097468"/>
          </a:xfrm>
        </p:spPr>
        <p:txBody>
          <a:bodyPr/>
          <a:lstStyle/>
          <a:p>
            <a:pPr marL="0" indent="0" algn="ctr">
              <a:buNone/>
            </a:pPr>
            <a:r>
              <a:rPr lang="fr-FR">
                <a:latin typeface="Raleway" panose="020B0503030101060003" pitchFamily="34" charset="77"/>
              </a:rPr>
              <a:t>Patients</a:t>
            </a:r>
            <a:r>
              <a:rPr lang="fr-FR" b="1">
                <a:latin typeface="Raleway" panose="020B0503030101060003" pitchFamily="34" charset="77"/>
              </a:rPr>
              <a:t> polypathologiques chroniques </a:t>
            </a:r>
            <a:r>
              <a:rPr lang="fr-FR">
                <a:latin typeface="Raleway" panose="020B0503030101060003" pitchFamily="34" charset="77"/>
              </a:rPr>
              <a:t>de plus de 65 ans</a:t>
            </a:r>
          </a:p>
        </p:txBody>
      </p:sp>
      <p:sp>
        <p:nvSpPr>
          <p:cNvPr id="12" name="Espace réservé du contenu 4">
            <a:extLst>
              <a:ext uri="{FF2B5EF4-FFF2-40B4-BE49-F238E27FC236}">
                <a16:creationId xmlns:a16="http://schemas.microsoft.com/office/drawing/2014/main" id="{C8BFB57A-0A9E-BC49-BA37-BBB0628BBDC3}"/>
              </a:ext>
            </a:extLst>
          </p:cNvPr>
          <p:cNvSpPr txBox="1">
            <a:spLocks/>
          </p:cNvSpPr>
          <p:nvPr/>
        </p:nvSpPr>
        <p:spPr>
          <a:xfrm>
            <a:off x="3463939" y="4133480"/>
            <a:ext cx="2418794" cy="1097468"/>
          </a:xfrm>
          <a:prstGeom prst="rect">
            <a:avLst/>
          </a:prstGeom>
        </p:spPr>
        <p:txBody>
          <a:bodyPr/>
          <a:lstStyle>
            <a:lvl1pPr marL="342900" indent="-3429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1pPr>
            <a:lvl2pPr marL="742950" indent="-28575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2pPr>
            <a:lvl3pPr marL="11430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3pPr>
            <a:lvl4pPr marL="16002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4pPr>
            <a:lvl5pPr marL="20574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fr-FR">
                <a:latin typeface="Raleway" panose="020B0503030101060003" pitchFamily="34" charset="77"/>
              </a:rPr>
              <a:t>Patients en</a:t>
            </a:r>
            <a:br>
              <a:rPr lang="fr-FR" b="1">
                <a:latin typeface="Raleway" panose="020B0503030101060003" pitchFamily="34" charset="77"/>
              </a:rPr>
            </a:br>
            <a:r>
              <a:rPr lang="fr-FR" b="1">
                <a:latin typeface="Raleway" panose="020B0503030101060003" pitchFamily="34" charset="77"/>
              </a:rPr>
              <a:t>soins palliatifs</a:t>
            </a:r>
            <a:endParaRPr lang="fr-FR">
              <a:latin typeface="Raleway" panose="020B0503030101060003" pitchFamily="34" charset="77"/>
            </a:endParaRPr>
          </a:p>
        </p:txBody>
      </p:sp>
      <p:sp>
        <p:nvSpPr>
          <p:cNvPr id="13" name="Espace réservé du contenu 4">
            <a:extLst>
              <a:ext uri="{FF2B5EF4-FFF2-40B4-BE49-F238E27FC236}">
                <a16:creationId xmlns:a16="http://schemas.microsoft.com/office/drawing/2014/main" id="{EA248864-04EA-2644-825A-0684505E2B19}"/>
              </a:ext>
            </a:extLst>
          </p:cNvPr>
          <p:cNvSpPr txBox="1">
            <a:spLocks/>
          </p:cNvSpPr>
          <p:nvPr/>
        </p:nvSpPr>
        <p:spPr>
          <a:xfrm>
            <a:off x="6266587" y="4133480"/>
            <a:ext cx="2418794" cy="1097468"/>
          </a:xfrm>
          <a:prstGeom prst="rect">
            <a:avLst/>
          </a:prstGeom>
        </p:spPr>
        <p:txBody>
          <a:bodyPr/>
          <a:lstStyle>
            <a:lvl1pPr marL="342900" indent="-3429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1pPr>
            <a:lvl2pPr marL="742950" indent="-28575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2pPr>
            <a:lvl3pPr marL="11430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3pPr>
            <a:lvl4pPr marL="16002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4pPr>
            <a:lvl5pPr marL="20574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fr-FR"/>
              <a:t>Patients ayant</a:t>
            </a:r>
            <a:r>
              <a:rPr lang="fr-FR" b="1"/>
              <a:t> fait un AVC </a:t>
            </a:r>
            <a:r>
              <a:rPr lang="fr-FR"/>
              <a:t>et ayant été hospitalisés il y a moins d’un an</a:t>
            </a:r>
          </a:p>
        </p:txBody>
      </p:sp>
      <p:sp>
        <p:nvSpPr>
          <p:cNvPr id="14" name="Espace réservé du contenu 4">
            <a:extLst>
              <a:ext uri="{FF2B5EF4-FFF2-40B4-BE49-F238E27FC236}">
                <a16:creationId xmlns:a16="http://schemas.microsoft.com/office/drawing/2014/main" id="{5836CA57-FD13-284C-9229-683C4AB1CBEE}"/>
              </a:ext>
            </a:extLst>
          </p:cNvPr>
          <p:cNvSpPr txBox="1">
            <a:spLocks/>
          </p:cNvSpPr>
          <p:nvPr/>
        </p:nvSpPr>
        <p:spPr>
          <a:xfrm>
            <a:off x="9069235" y="4158961"/>
            <a:ext cx="2418794" cy="1097468"/>
          </a:xfrm>
          <a:prstGeom prst="rect">
            <a:avLst/>
          </a:prstGeom>
        </p:spPr>
        <p:txBody>
          <a:bodyPr/>
          <a:lstStyle>
            <a:lvl1pPr marL="342900" indent="-3429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1pPr>
            <a:lvl2pPr marL="742950" indent="-28575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2pPr>
            <a:lvl3pPr marL="11430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3pPr>
            <a:lvl4pPr marL="16002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4pPr>
            <a:lvl5pPr marL="2057400" indent="-228600" algn="l" defTabSz="457200" rtl="0" eaLnBrk="1" latinLnBrk="0" hangingPunct="1">
              <a:spcBef>
                <a:spcPts val="1000"/>
              </a:spcBef>
              <a:spcAft>
                <a:spcPts val="0"/>
              </a:spcAft>
              <a:buClr>
                <a:srgbClr val="D9598F"/>
              </a:buClr>
              <a:buSzPct val="100000"/>
              <a:buFont typeface="Arial" panose="020B0604020202020204" pitchFamily="34" charset="0"/>
              <a:buChar char="•"/>
              <a:defRPr sz="2000" b="0" i="0" kern="1200">
                <a:solidFill>
                  <a:srgbClr val="1C4270"/>
                </a:solidFill>
                <a:latin typeface="Raleway Medium" panose="020B0503030101060003" pitchFamily="34" charset="77"/>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fr-FR"/>
              <a:t>Patients</a:t>
            </a:r>
            <a:r>
              <a:rPr lang="fr-FR" b="1"/>
              <a:t> diabétiques</a:t>
            </a:r>
            <a:br>
              <a:rPr lang="fr-FR" b="1"/>
            </a:br>
            <a:r>
              <a:rPr lang="fr-FR"/>
              <a:t>(type 1 et 2)</a:t>
            </a:r>
            <a:br>
              <a:rPr lang="fr-FR"/>
            </a:br>
            <a:r>
              <a:rPr lang="fr-FR"/>
              <a:t>​sous insuline​</a:t>
            </a:r>
          </a:p>
        </p:txBody>
      </p:sp>
      <p:pic>
        <p:nvPicPr>
          <p:cNvPr id="4" name="Image 3">
            <a:extLst>
              <a:ext uri="{FF2B5EF4-FFF2-40B4-BE49-F238E27FC236}">
                <a16:creationId xmlns:a16="http://schemas.microsoft.com/office/drawing/2014/main" id="{43C32FD2-5DE9-A44F-8FF9-A9911DF396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798" y="2482480"/>
            <a:ext cx="1651000" cy="1651000"/>
          </a:xfrm>
          <a:prstGeom prst="rect">
            <a:avLst/>
          </a:prstGeom>
        </p:spPr>
      </p:pic>
      <p:pic>
        <p:nvPicPr>
          <p:cNvPr id="16" name="Image 15">
            <a:extLst>
              <a:ext uri="{FF2B5EF4-FFF2-40B4-BE49-F238E27FC236}">
                <a16:creationId xmlns:a16="http://schemas.microsoft.com/office/drawing/2014/main" id="{5982BBA9-6503-5E47-B901-21AFDEAE1D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7836" y="2507961"/>
            <a:ext cx="1651000" cy="1651000"/>
          </a:xfrm>
          <a:prstGeom prst="rect">
            <a:avLst/>
          </a:prstGeom>
        </p:spPr>
      </p:pic>
      <p:pic>
        <p:nvPicPr>
          <p:cNvPr id="18" name="Image 17">
            <a:extLst>
              <a:ext uri="{FF2B5EF4-FFF2-40B4-BE49-F238E27FC236}">
                <a16:creationId xmlns:a16="http://schemas.microsoft.com/office/drawing/2014/main" id="{94040FD0-D7FA-1441-9AAE-0A2A53941B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0484" y="2425003"/>
            <a:ext cx="1651000" cy="1651000"/>
          </a:xfrm>
          <a:prstGeom prst="rect">
            <a:avLst/>
          </a:prstGeom>
        </p:spPr>
      </p:pic>
      <p:pic>
        <p:nvPicPr>
          <p:cNvPr id="20" name="Image 19">
            <a:extLst>
              <a:ext uri="{FF2B5EF4-FFF2-40B4-BE49-F238E27FC236}">
                <a16:creationId xmlns:a16="http://schemas.microsoft.com/office/drawing/2014/main" id="{4E6B0BAE-B6C0-BD4C-94F5-B995721C74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53132" y="2482480"/>
            <a:ext cx="1651000" cy="1651000"/>
          </a:xfrm>
          <a:prstGeom prst="rect">
            <a:avLst/>
          </a:prstGeom>
        </p:spPr>
      </p:pic>
    </p:spTree>
    <p:extLst>
      <p:ext uri="{BB962C8B-B14F-4D97-AF65-F5344CB8AC3E}">
        <p14:creationId xmlns:p14="http://schemas.microsoft.com/office/powerpoint/2010/main" val="390112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BB9E4-0541-B7BA-6BD5-0300B545D4B6}"/>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E12AEE3-E0B4-1DA2-42E6-1748B3CA0AE0}"/>
              </a:ext>
            </a:extLst>
          </p:cNvPr>
          <p:cNvSpPr>
            <a:spLocks noGrp="1"/>
          </p:cNvSpPr>
          <p:nvPr>
            <p:ph idx="1"/>
          </p:nvPr>
        </p:nvSpPr>
        <p:spPr/>
        <p:txBody>
          <a:bodyPr lIns="91440" tIns="45720" rIns="91440" bIns="45720" anchor="t"/>
          <a:lstStyle/>
          <a:p>
            <a:pPr marL="0" indent="0" algn="just">
              <a:buNone/>
            </a:pPr>
            <a:r>
              <a:rPr lang="fr-FR" sz="2000">
                <a:latin typeface="Raleway Medium"/>
                <a:ea typeface="Calibri"/>
                <a:cs typeface="Calibri"/>
              </a:rPr>
              <a:t>Un PS prend en charge un patient qui semble présenter un besoin de coordination lié à </a:t>
            </a:r>
            <a:r>
              <a:rPr lang="fr-FR" b="1">
                <a:latin typeface="Raleway Medium"/>
                <a:ea typeface="Calibri"/>
                <a:cs typeface="Calibri"/>
              </a:rPr>
              <a:t>l'une</a:t>
            </a:r>
            <a:r>
              <a:rPr lang="fr-FR" sz="2000" b="1">
                <a:latin typeface="Raleway Medium"/>
                <a:ea typeface="Calibri"/>
                <a:cs typeface="Calibri"/>
              </a:rPr>
              <a:t> des 4 situations cliniques visées.</a:t>
            </a:r>
          </a:p>
          <a:p>
            <a:pPr marL="0" indent="0" algn="just">
              <a:buNone/>
            </a:pPr>
            <a:endParaRPr lang="fr-FR" sz="2000">
              <a:latin typeface="Raleway Medium" pitchFamily="2" charset="0"/>
              <a:ea typeface="Calibri" panose="020F0502020204030204" pitchFamily="34" charset="0"/>
              <a:cs typeface="Calibri" panose="020F0502020204030204" pitchFamily="34" charset="0"/>
            </a:endParaRPr>
          </a:p>
          <a:p>
            <a:pPr marL="0" indent="0" algn="just">
              <a:buNone/>
            </a:pPr>
            <a:r>
              <a:rPr lang="fr-FR" sz="2000" b="1">
                <a:latin typeface="Raleway Medium"/>
                <a:ea typeface="Calibri"/>
                <a:cs typeface="Calibri"/>
              </a:rPr>
              <a:t>Il se connecte à son application et remplit la grille d’inclusion.</a:t>
            </a:r>
          </a:p>
          <a:p>
            <a:pPr marL="0" indent="0" algn="just">
              <a:buNone/>
            </a:pPr>
            <a:endParaRPr lang="fr-FR" sz="2000">
              <a:latin typeface="Raleway Medium" pitchFamily="2" charset="0"/>
              <a:ea typeface="Calibri" panose="020F0502020204030204" pitchFamily="34" charset="0"/>
              <a:cs typeface="Calibri" panose="020F0502020204030204" pitchFamily="34" charset="0"/>
            </a:endParaRPr>
          </a:p>
          <a:p>
            <a:pPr marL="0" indent="0" algn="just">
              <a:buNone/>
            </a:pPr>
            <a:r>
              <a:rPr lang="fr-FR" sz="2000">
                <a:latin typeface="Raleway Medium"/>
                <a:ea typeface="Calibri"/>
                <a:cs typeface="Calibri"/>
              </a:rPr>
              <a:t>Le profil doit totaliser au moins 13 des 26 points de la grille pour être éligible (hors grossesse).</a:t>
            </a:r>
          </a:p>
          <a:p>
            <a:endParaRPr lang="fr-FR"/>
          </a:p>
        </p:txBody>
      </p:sp>
      <p:sp>
        <p:nvSpPr>
          <p:cNvPr id="3" name="Titre 2">
            <a:extLst>
              <a:ext uri="{FF2B5EF4-FFF2-40B4-BE49-F238E27FC236}">
                <a16:creationId xmlns:a16="http://schemas.microsoft.com/office/drawing/2014/main" id="{9179576C-688F-1C93-B3CE-AF66AEA61E64}"/>
              </a:ext>
            </a:extLst>
          </p:cNvPr>
          <p:cNvSpPr>
            <a:spLocks noGrp="1"/>
          </p:cNvSpPr>
          <p:nvPr>
            <p:ph type="ctrTitle"/>
          </p:nvPr>
        </p:nvSpPr>
        <p:spPr>
          <a:xfrm>
            <a:off x="1126067" y="539355"/>
            <a:ext cx="10407040" cy="554566"/>
          </a:xfrm>
        </p:spPr>
        <p:txBody>
          <a:bodyPr/>
          <a:lstStyle/>
          <a:p>
            <a:pPr algn="ctr"/>
            <a:r>
              <a:rPr lang="fr-FR">
                <a:latin typeface="Raleway" pitchFamily="2" charset="0"/>
                <a:ea typeface="Calibri" panose="020F0502020204030204" pitchFamily="34" charset="0"/>
                <a:cs typeface="Calibri" panose="020F0502020204030204" pitchFamily="34" charset="0"/>
              </a:rPr>
              <a:t>ESCAP – </a:t>
            </a:r>
            <a:r>
              <a:rPr lang="fr-FR" b="1">
                <a:latin typeface="Raleway" pitchFamily="2" charset="0"/>
                <a:ea typeface="Calibri" panose="020F0502020204030204" pitchFamily="34" charset="0"/>
                <a:cs typeface="Calibri" panose="020F0502020204030204" pitchFamily="34" charset="0"/>
              </a:rPr>
              <a:t>Grille d’inclusion</a:t>
            </a:r>
            <a:endParaRPr lang="fr-FR">
              <a:latin typeface="Raleway" pitchFamily="2" charset="0"/>
            </a:endParaRPr>
          </a:p>
        </p:txBody>
      </p:sp>
    </p:spTree>
    <p:extLst>
      <p:ext uri="{BB962C8B-B14F-4D97-AF65-F5344CB8AC3E}">
        <p14:creationId xmlns:p14="http://schemas.microsoft.com/office/powerpoint/2010/main" val="404513451"/>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0</TotalTime>
  <Words>1802</Words>
  <Application>Microsoft Office PowerPoint</Application>
  <PresentationFormat>Grand écran</PresentationFormat>
  <Paragraphs>243</Paragraphs>
  <Slides>22</Slides>
  <Notes>14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22</vt:i4>
      </vt:variant>
    </vt:vector>
  </HeadingPairs>
  <TitlesOfParts>
    <vt:vector size="31" baseType="lpstr">
      <vt:lpstr>Aptos</vt:lpstr>
      <vt:lpstr>Arial</vt:lpstr>
      <vt:lpstr>Calibri</vt:lpstr>
      <vt:lpstr>Raleway</vt:lpstr>
      <vt:lpstr>Raleway Medium</vt:lpstr>
      <vt:lpstr>Trebuchet MS</vt:lpstr>
      <vt:lpstr>Wingdings</vt:lpstr>
      <vt:lpstr>Wingdings 3</vt:lpstr>
      <vt:lpstr>Facette</vt:lpstr>
      <vt:lpstr>Présentation PowerPoint</vt:lpstr>
      <vt:lpstr>Présentation de l’UNPS</vt:lpstr>
      <vt:lpstr>CONTEXTE CONVENTIONNEL</vt:lpstr>
      <vt:lpstr>CONTEXTE CONVENTIONNEL</vt:lpstr>
      <vt:lpstr>ESCAP - Définition </vt:lpstr>
      <vt:lpstr>ESCAP - OBJECTIFS</vt:lpstr>
      <vt:lpstr>ESCAP - Composition</vt:lpstr>
      <vt:lpstr>ESCAP – Prérequis</vt:lpstr>
      <vt:lpstr>ESCAP – Grille d’inclusion</vt:lpstr>
      <vt:lpstr>ESCAP – Grille d’inclusion</vt:lpstr>
      <vt:lpstr>ESCAP : grille d’inclusion</vt:lpstr>
      <vt:lpstr>ESCAP : grille d’inclusion</vt:lpstr>
      <vt:lpstr>ESCAP : grille d’inclusion</vt:lpstr>
      <vt:lpstr>ESCAP : grille d’inclusion</vt:lpstr>
      <vt:lpstr>ESCAP : grille d’inclusion</vt:lpstr>
      <vt:lpstr>L’application numérique</vt:lpstr>
      <vt:lpstr>L’application numérique ESCAP</vt:lpstr>
      <vt:lpstr>Rémunération et facturation</vt:lpstr>
      <vt:lpstr>Rémunération et facturation</vt:lpstr>
      <vt:lpstr>ESCAP- Expérimentation</vt:lpstr>
      <vt:lpstr>ESCAP – Evaluation de l’expérimentation </vt:lpstr>
      <vt:lpstr>MERCI POUR VOTRE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Nadège BLANCHEMAIN - Secrétariat UNPS</dc:creator>
  <cp:lastModifiedBy>Nadège BLANCHEMAIN - Secrétariat UNPS</cp:lastModifiedBy>
  <cp:revision>2</cp:revision>
  <dcterms:created xsi:type="dcterms:W3CDTF">2024-05-29T08:43:39Z</dcterms:created>
  <dcterms:modified xsi:type="dcterms:W3CDTF">2025-06-25T09:58:35Z</dcterms:modified>
</cp:coreProperties>
</file>