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7" r:id="rId2"/>
    <p:sldId id="287" r:id="rId3"/>
    <p:sldId id="283" r:id="rId4"/>
    <p:sldId id="273" r:id="rId5"/>
    <p:sldId id="285" r:id="rId6"/>
    <p:sldId id="286" r:id="rId7"/>
    <p:sldId id="281" r:id="rId8"/>
    <p:sldId id="284" r:id="rId9"/>
    <p:sldId id="260" r:id="rId10"/>
  </p:sldIdLst>
  <p:sldSz cx="12192000" cy="6858000"/>
  <p:notesSz cx="6858000" cy="9144000"/>
  <p:custShowLst>
    <p:custShow name="Diaporama personnalisé 1" id="0">
      <p:sldLst/>
    </p:custShow>
  </p:custShow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E1E1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3216"/>
    <p:restoredTop sz="95588"/>
  </p:normalViewPr>
  <p:slideViewPr>
    <p:cSldViewPr snapToGrid="0" snapToObjects="1">
      <p:cViewPr varScale="1">
        <p:scale>
          <a:sx n="84" d="100"/>
          <a:sy n="84" d="100"/>
        </p:scale>
        <p:origin x="208" y="6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376AA-D552-CD4A-842A-B0B3C04C9BBF}" type="datetimeFigureOut">
              <a:rPr lang="fr-FR" smtClean="0"/>
              <a:t>22/04/2020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5C9540-C7D6-C945-803B-C7B9A18EE98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8714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5C9540-C7D6-C945-803B-C7B9A18EE982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38641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277A75-7C14-E647-9255-9A132E8426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2F4207A-2958-7B4E-AEE8-7C1DCE5D67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EE2412-E816-4244-AB65-25EE98FB8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E5B1-4478-FD41-9D29-ED0EF92AEDC5}" type="datetimeFigureOut">
              <a:rPr lang="fr-FR" smtClean="0"/>
              <a:t>22/04/2020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6EC2B87-01AF-A547-B562-F083B93A7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2D1D9C6-DB5C-AC47-8752-0AC62C2E8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CF10-BC8D-CD49-AE88-C13AFEC787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879476"/>
      </p:ext>
    </p:extLst>
  </p:cSld>
  <p:clrMapOvr>
    <a:masterClrMapping/>
  </p:clrMapOvr>
  <p:transition spd="slow" advClick="0" advTm="2000"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FD0AE1-3B80-B341-83C9-A30E48336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A7A3687-2951-C44E-B227-0A693ACC51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B4528F3-DC80-5D4F-93FE-EAABDE7A1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E5B1-4478-FD41-9D29-ED0EF92AEDC5}" type="datetimeFigureOut">
              <a:rPr lang="fr-FR" smtClean="0"/>
              <a:t>22/04/2020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EDB5EB7-8DCE-084F-909C-E464B66B4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AFABD9B-73C5-4F47-AE84-485E9E098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CF10-BC8D-CD49-AE88-C13AFEC787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2212042"/>
      </p:ext>
    </p:extLst>
  </p:cSld>
  <p:clrMapOvr>
    <a:masterClrMapping/>
  </p:clrMapOvr>
  <p:transition spd="slow" advClick="0" advTm="2000"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470BDC3-AE9C-6C41-843D-E6DE10B2A0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2FD6AC3-A82E-2740-A5CA-B7E0B3B24E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CE2157C-DE68-554D-8C62-76D18BBF8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E5B1-4478-FD41-9D29-ED0EF92AEDC5}" type="datetimeFigureOut">
              <a:rPr lang="fr-FR" smtClean="0"/>
              <a:t>22/04/2020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AA66B8C-2D93-8747-BD0B-97F7D6D53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A12653-929F-8B46-B2C8-93D707A4E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CF10-BC8D-CD49-AE88-C13AFEC787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363340"/>
      </p:ext>
    </p:extLst>
  </p:cSld>
  <p:clrMapOvr>
    <a:masterClrMapping/>
  </p:clrMapOvr>
  <p:transition spd="slow" advClick="0" advTm="2000">
    <p:cu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Tit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57122975-2D85-4977-9D32-89F031B74F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682" y="-638175"/>
            <a:ext cx="12279681" cy="81928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36483" y="231467"/>
            <a:ext cx="8763820" cy="6546236"/>
          </a:xfrm>
        </p:spPr>
        <p:txBody>
          <a:bodyPr>
            <a:normAutofit/>
          </a:bodyPr>
          <a:lstStyle>
            <a:lvl1pPr>
              <a:defRPr sz="6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TEXTE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94019" y="5625699"/>
            <a:ext cx="1477571" cy="115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385968"/>
      </p:ext>
    </p:extLst>
  </p:cSld>
  <p:clrMapOvr>
    <a:masterClrMapping/>
  </p:clrMapOvr>
  <p:transition spd="slow" advClick="0" advTm="2000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4E430F-EEAC-9E4F-9D7E-1B0B4B9BE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133DF25-7723-9F44-B2F6-9C1B217014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9B3EB84-5F98-084D-B270-D9E1C71B2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E5B1-4478-FD41-9D29-ED0EF92AEDC5}" type="datetimeFigureOut">
              <a:rPr lang="fr-FR" smtClean="0"/>
              <a:t>22/04/2020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339CCD2-AF4D-1445-BCF7-C459F8728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B0731B8-D9D5-2D40-85FA-5CCFB96E5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CF10-BC8D-CD49-AE88-C13AFEC787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651140"/>
      </p:ext>
    </p:extLst>
  </p:cSld>
  <p:clrMapOvr>
    <a:masterClrMapping/>
  </p:clrMapOvr>
  <p:transition spd="slow" advClick="0" advTm="2000"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9151FD-8F6A-4949-892A-9E7EF0B10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C55E754-55BE-4147-B4F4-D20BDE6D8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7277E01-F0FD-A446-B078-33208CB52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E5B1-4478-FD41-9D29-ED0EF92AEDC5}" type="datetimeFigureOut">
              <a:rPr lang="fr-FR" smtClean="0"/>
              <a:t>22/04/2020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A8AA96A-6CDB-FC44-83C7-9FFCA4FE3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FCCAC42-EA70-4C4D-932C-16A8FDDA1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CF10-BC8D-CD49-AE88-C13AFEC787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9678505"/>
      </p:ext>
    </p:extLst>
  </p:cSld>
  <p:clrMapOvr>
    <a:masterClrMapping/>
  </p:clrMapOvr>
  <p:transition spd="slow" advClick="0" advTm="2000"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4CA1FE-CC34-1242-B1B9-3658DD0AE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ABE7E1-E1A1-4B4D-97E0-DBCD65F297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FFEE948-99A6-2743-8420-07EAF49422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5A42F76-5923-754E-B989-48CD4AE3E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E5B1-4478-FD41-9D29-ED0EF92AEDC5}" type="datetimeFigureOut">
              <a:rPr lang="fr-FR" smtClean="0"/>
              <a:t>22/04/2020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F2C7788-526B-9E45-9E80-8729110B5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78DF92D-2E86-FE4A-8422-ACC7299CA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CF10-BC8D-CD49-AE88-C13AFEC787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012372"/>
      </p:ext>
    </p:extLst>
  </p:cSld>
  <p:clrMapOvr>
    <a:masterClrMapping/>
  </p:clrMapOvr>
  <p:transition spd="slow" advClick="0" advTm="2000"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F3C119-2988-8746-AFED-EBA57A17D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C55B93-0B29-384C-B058-95E0244A93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A6F3A90-24B4-2343-BBB1-B81450968E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65448AD-F7E8-6E44-943D-6EC2AE6F6B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F314759-8F70-484B-A4D5-D7586D1E54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3C19E70-E2AE-C846-A0F6-2454E142A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E5B1-4478-FD41-9D29-ED0EF92AEDC5}" type="datetimeFigureOut">
              <a:rPr lang="fr-FR" smtClean="0"/>
              <a:t>22/04/2020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27C1BE7-26E8-0D45-A234-A51EC5B9F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D39DC7D-F2CA-AE44-B545-20D7B6B49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CF10-BC8D-CD49-AE88-C13AFEC787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6256464"/>
      </p:ext>
    </p:extLst>
  </p:cSld>
  <p:clrMapOvr>
    <a:masterClrMapping/>
  </p:clrMapOvr>
  <p:transition spd="slow" advClick="0" advTm="2000"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991B56-34DB-6948-BD9A-99FABDFF1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6974A6C-3BC8-F043-BBC4-B4E5A73F8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E5B1-4478-FD41-9D29-ED0EF92AEDC5}" type="datetimeFigureOut">
              <a:rPr lang="fr-FR" smtClean="0"/>
              <a:t>22/04/2020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EAF195-1768-404D-84B3-549C700F1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62E64DC-A07B-4C46-9121-D2E50A03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CF10-BC8D-CD49-AE88-C13AFEC787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9978077"/>
      </p:ext>
    </p:extLst>
  </p:cSld>
  <p:clrMapOvr>
    <a:masterClrMapping/>
  </p:clrMapOvr>
  <p:transition spd="slow" advClick="0" advTm="2000"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6F6EF04-11D2-1446-80BA-D342EA606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E5B1-4478-FD41-9D29-ED0EF92AEDC5}" type="datetimeFigureOut">
              <a:rPr lang="fr-FR" smtClean="0"/>
              <a:t>22/04/2020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BDCC9F3-08F5-754E-B085-CA5E3A440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4F77F7E-8660-D54E-8F25-D348C4707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CF10-BC8D-CD49-AE88-C13AFEC787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7689539"/>
      </p:ext>
    </p:extLst>
  </p:cSld>
  <p:clrMapOvr>
    <a:masterClrMapping/>
  </p:clrMapOvr>
  <p:transition spd="slow" advClick="0" advTm="2000"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F401AA-E789-C447-BA31-CA0C7B8F9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C2C61A6-1513-1C4F-9D2B-C6608BA3C5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BD161C6-F5A8-7E4A-AACB-FC6F222E1F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921BFFD-C313-3541-ABCD-9392B20C8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E5B1-4478-FD41-9D29-ED0EF92AEDC5}" type="datetimeFigureOut">
              <a:rPr lang="fr-FR" smtClean="0"/>
              <a:t>22/04/2020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A6FB1A2-4DB5-DA4D-8C5D-726341841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64FDF80-A07B-5543-851B-8C6581CCA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CF10-BC8D-CD49-AE88-C13AFEC787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4317402"/>
      </p:ext>
    </p:extLst>
  </p:cSld>
  <p:clrMapOvr>
    <a:masterClrMapping/>
  </p:clrMapOvr>
  <p:transition spd="slow" advClick="0" advTm="2000"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95BAE9-8ECE-504B-AF15-3FB051EBD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BFB187C-20DC-4845-AD1A-2296D9686C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20D8704-6384-0E4A-930C-7DAE30AE4F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A62C9C8-7391-F144-A88D-12A981870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1E5B1-4478-FD41-9D29-ED0EF92AEDC5}" type="datetimeFigureOut">
              <a:rPr lang="fr-FR" smtClean="0"/>
              <a:t>22/04/2020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D87D349-A67F-094B-A415-8A409B07E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33017A-930E-9D4E-9DFA-88215747A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1CF10-BC8D-CD49-AE88-C13AFEC787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7027571"/>
      </p:ext>
    </p:extLst>
  </p:cSld>
  <p:clrMapOvr>
    <a:masterClrMapping/>
  </p:clrMapOvr>
  <p:transition spd="slow" advClick="0" advTm="2000"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F0B0088-1E11-3D49-8024-655E40CF8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7473E77-D579-FE4B-B2D2-62084BEDFD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04F91EF-0E3D-E345-9280-4CD151C449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1E5B1-4478-FD41-9D29-ED0EF92AEDC5}" type="datetimeFigureOut">
              <a:rPr lang="fr-FR" smtClean="0"/>
              <a:t>22/04/2020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24C08FE-4461-BF48-88A4-99EE604F22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20BF701-E762-6B46-86F3-C9A64D76AB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1CF10-BC8D-CD49-AE88-C13AFEC787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956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 advClick="0" advTm="2000">
    <p:cut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2"/>
          <p:cNvSpPr txBox="1">
            <a:spLocks/>
          </p:cNvSpPr>
          <p:nvPr/>
        </p:nvSpPr>
        <p:spPr>
          <a:xfrm>
            <a:off x="225645" y="2096655"/>
            <a:ext cx="9084609" cy="10298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ED7D31"/>
                </a:solidFill>
                <a:latin typeface="Arial Black" panose="020B0A04020102020204" pitchFamily="34" charset="0"/>
              </a:rPr>
              <a:t>Le télésoin en kinésithérapie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36483" y="3753426"/>
            <a:ext cx="7542136" cy="2268683"/>
          </a:xfrm>
        </p:spPr>
        <p:txBody>
          <a:bodyPr>
            <a:noAutofit/>
          </a:bodyPr>
          <a:lstStyle/>
          <a:p>
            <a:r>
              <a:rPr lang="fr-FR" sz="3600" dirty="0">
                <a:latin typeface="Arial Black" panose="020B0A04020102020204" pitchFamily="34" charset="0"/>
              </a:rPr>
              <a:t>Une alternative</a:t>
            </a:r>
            <a:br>
              <a:rPr lang="fr-FR" sz="3600" dirty="0">
                <a:latin typeface="Arial Black" panose="020B0A04020102020204" pitchFamily="34" charset="0"/>
              </a:rPr>
            </a:br>
            <a:r>
              <a:rPr lang="fr-FR" sz="3600" dirty="0">
                <a:latin typeface="Arial Black" panose="020B0A04020102020204" pitchFamily="34" charset="0"/>
              </a:rPr>
              <a:t>pour aider nos patients</a:t>
            </a:r>
            <a:br>
              <a:rPr lang="fr-FR" sz="3600" dirty="0">
                <a:latin typeface="Arial Black" panose="020B0A04020102020204" pitchFamily="34" charset="0"/>
              </a:rPr>
            </a:br>
            <a:r>
              <a:rPr lang="fr-FR" sz="3600" dirty="0">
                <a:latin typeface="Arial Black" panose="020B0A04020102020204" pitchFamily="34" charset="0"/>
              </a:rPr>
              <a:t>pendant la période de crise du COVID-19</a:t>
            </a:r>
          </a:p>
        </p:txBody>
      </p:sp>
    </p:spTree>
    <p:extLst>
      <p:ext uri="{BB962C8B-B14F-4D97-AF65-F5344CB8AC3E}">
        <p14:creationId xmlns:p14="http://schemas.microsoft.com/office/powerpoint/2010/main" val="3893760490"/>
      </p:ext>
    </p:extLst>
  </p:cSld>
  <p:clrMapOvr>
    <a:masterClrMapping/>
  </p:clrMapOvr>
  <p:transition spd="slow" advClick="0" advTm="2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6" presetClass="emph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 : coins arrondis 46">
            <a:extLst>
              <a:ext uri="{FF2B5EF4-FFF2-40B4-BE49-F238E27FC236}">
                <a16:creationId xmlns:a16="http://schemas.microsoft.com/office/drawing/2014/main" id="{F1EC84F8-17D1-434A-AECD-3A99135B97FF}"/>
              </a:ext>
            </a:extLst>
          </p:cNvPr>
          <p:cNvSpPr/>
          <p:nvPr/>
        </p:nvSpPr>
        <p:spPr>
          <a:xfrm>
            <a:off x="1862998" y="92365"/>
            <a:ext cx="8464007" cy="709020"/>
          </a:xfrm>
          <a:prstGeom prst="round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7030A0"/>
                </a:solidFill>
              </a:rPr>
              <a:t>LE TEXTE DE L’ARRÊTÉ</a:t>
            </a:r>
          </a:p>
          <a:p>
            <a:pPr algn="ctr"/>
            <a:r>
              <a:rPr lang="fr-FR" sz="2000" dirty="0">
                <a:solidFill>
                  <a:srgbClr val="7030A0"/>
                </a:solidFill>
              </a:rPr>
              <a:t>Ce qu’il faut absolument retenir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6F172638-97FB-BC43-930B-2C217B54905C}"/>
              </a:ext>
            </a:extLst>
          </p:cNvPr>
          <p:cNvSpPr/>
          <p:nvPr/>
        </p:nvSpPr>
        <p:spPr>
          <a:xfrm>
            <a:off x="431514" y="4918337"/>
            <a:ext cx="11445412" cy="1320268"/>
          </a:xfrm>
          <a:prstGeom prst="round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accent2"/>
                </a:solidFill>
              </a:rPr>
              <a:t>Mesures d’organisation et de fonctionnement du système de santé nécessaires pour faire face à l’épidémie de covid-19 </a:t>
            </a:r>
            <a:r>
              <a:rPr lang="fr-FR" sz="2400" b="1" dirty="0">
                <a:solidFill>
                  <a:srgbClr val="7030A0"/>
                </a:solidFill>
              </a:rPr>
              <a:t>dans le cadre de l’état d’urgence sanitaire 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164A7391-6434-0242-818E-2D33502E4AA0}"/>
              </a:ext>
            </a:extLst>
          </p:cNvPr>
          <p:cNvSpPr/>
          <p:nvPr/>
        </p:nvSpPr>
        <p:spPr>
          <a:xfrm>
            <a:off x="431516" y="2206665"/>
            <a:ext cx="11445410" cy="540000"/>
          </a:xfrm>
          <a:prstGeom prst="round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accent2"/>
                </a:solidFill>
              </a:rPr>
              <a:t>La pertinence du recours au télésoin est </a:t>
            </a:r>
            <a:r>
              <a:rPr lang="fr-FR" sz="2000" b="1" dirty="0">
                <a:solidFill>
                  <a:srgbClr val="7030A0"/>
                </a:solidFill>
              </a:rPr>
              <a:t>déterminée par le masseur-kinésithérapeute</a:t>
            </a:r>
            <a:endParaRPr lang="fr-FR" sz="1600" dirty="0">
              <a:solidFill>
                <a:srgbClr val="7030A0"/>
              </a:solidFill>
            </a:endParaRP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8DCF2345-D0B2-B049-9D50-DEE807D3B2AF}"/>
              </a:ext>
            </a:extLst>
          </p:cNvPr>
          <p:cNvSpPr/>
          <p:nvPr/>
        </p:nvSpPr>
        <p:spPr>
          <a:xfrm>
            <a:off x="431516" y="2744749"/>
            <a:ext cx="11445410" cy="540000"/>
          </a:xfrm>
          <a:prstGeom prst="round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accent2"/>
                </a:solidFill>
              </a:rPr>
              <a:t>Ces actes de télésoin sont </a:t>
            </a:r>
            <a:r>
              <a:rPr lang="fr-FR" sz="2000" b="1" dirty="0">
                <a:solidFill>
                  <a:srgbClr val="7030A0"/>
                </a:solidFill>
              </a:rPr>
              <a:t>réalisés par vidéotransmission</a:t>
            </a:r>
            <a:endParaRPr lang="fr-FR" sz="1600" b="1" dirty="0">
              <a:solidFill>
                <a:srgbClr val="7030A0"/>
              </a:solidFill>
            </a:endParaRPr>
          </a:p>
        </p:txBody>
      </p:sp>
      <p:pic>
        <p:nvPicPr>
          <p:cNvPr id="10" name="Image 9" descr="Image 3">
            <a:extLst>
              <a:ext uri="{FF2B5EF4-FFF2-40B4-BE49-F238E27FC236}">
                <a16:creationId xmlns:a16="http://schemas.microsoft.com/office/drawing/2014/main" id="{2F7EB986-BA3E-F34E-8F6D-B4660FCAF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27" y="92364"/>
            <a:ext cx="1512028" cy="1104896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 : coins arrondis 10">
            <a:extLst>
              <a:ext uri="{FF2B5EF4-FFF2-40B4-BE49-F238E27FC236}">
                <a16:creationId xmlns:a16="http://schemas.microsoft.com/office/drawing/2014/main" id="{DB552A44-D5A5-0B45-BC51-DD988BA98F7B}"/>
              </a:ext>
            </a:extLst>
          </p:cNvPr>
          <p:cNvSpPr/>
          <p:nvPr/>
        </p:nvSpPr>
        <p:spPr>
          <a:xfrm>
            <a:off x="431517" y="1417833"/>
            <a:ext cx="11445410" cy="790877"/>
          </a:xfrm>
          <a:prstGeom prst="round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rgbClr val="7030A0"/>
                </a:solidFill>
              </a:rPr>
              <a:t>A l’exclusion des bilans initiaux et des renouvellements de bilan</a:t>
            </a:r>
            <a:r>
              <a:rPr lang="fr-FR" sz="2000" b="1" dirty="0">
                <a:solidFill>
                  <a:schemeClr val="accent2"/>
                </a:solidFill>
              </a:rPr>
              <a:t>, les actes de masso-kinésithérapie mentionnés en annexe du présent article peuvent être réalisés à distance par télésoin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11" name="Rectangle : coins arrondis 14">
            <a:extLst>
              <a:ext uri="{FF2B5EF4-FFF2-40B4-BE49-F238E27FC236}">
                <a16:creationId xmlns:a16="http://schemas.microsoft.com/office/drawing/2014/main" id="{8DCF2345-D0B2-B049-9D50-DEE807D3B2AF}"/>
              </a:ext>
            </a:extLst>
          </p:cNvPr>
          <p:cNvSpPr/>
          <p:nvPr/>
        </p:nvSpPr>
        <p:spPr>
          <a:xfrm>
            <a:off x="431514" y="3284749"/>
            <a:ext cx="11445410" cy="540000"/>
          </a:xfrm>
          <a:prstGeom prst="round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accent2"/>
                </a:solidFill>
              </a:rPr>
              <a:t>Ils sont conditionnés à la réalisation préalable, </a:t>
            </a:r>
            <a:r>
              <a:rPr lang="fr-FR" sz="2000" b="1" dirty="0">
                <a:solidFill>
                  <a:srgbClr val="7030A0"/>
                </a:solidFill>
              </a:rPr>
              <a:t>en présence du patient</a:t>
            </a:r>
            <a:r>
              <a:rPr lang="fr-FR" sz="2000" b="1" dirty="0">
                <a:solidFill>
                  <a:schemeClr val="accent2"/>
                </a:solidFill>
              </a:rPr>
              <a:t>, d’un premier soin par le MK</a:t>
            </a:r>
            <a:endParaRPr lang="fr-FR" sz="1600" b="1" dirty="0">
              <a:solidFill>
                <a:schemeClr val="accent2"/>
              </a:solidFill>
            </a:endParaRPr>
          </a:p>
        </p:txBody>
      </p:sp>
      <p:sp>
        <p:nvSpPr>
          <p:cNvPr id="17" name="Rectangle : coins arrondis 14">
            <a:extLst>
              <a:ext uri="{FF2B5EF4-FFF2-40B4-BE49-F238E27FC236}">
                <a16:creationId xmlns:a16="http://schemas.microsoft.com/office/drawing/2014/main" id="{8DCF2345-D0B2-B049-9D50-DEE807D3B2AF}"/>
              </a:ext>
            </a:extLst>
          </p:cNvPr>
          <p:cNvSpPr/>
          <p:nvPr/>
        </p:nvSpPr>
        <p:spPr>
          <a:xfrm>
            <a:off x="431512" y="3824749"/>
            <a:ext cx="11445410" cy="540000"/>
          </a:xfrm>
          <a:prstGeom prst="round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accent2"/>
                </a:solidFill>
              </a:rPr>
              <a:t>Pour les mineurs de moins de 18 ans, la présence d’un des parents majeurs ou d’un majeur autorisé est </a:t>
            </a:r>
            <a:r>
              <a:rPr lang="fr-FR" sz="2000" b="1" dirty="0">
                <a:solidFill>
                  <a:srgbClr val="7030A0"/>
                </a:solidFill>
              </a:rPr>
              <a:t>nécessaire</a:t>
            </a:r>
            <a:endParaRPr lang="fr-FR" sz="1600" b="1" dirty="0">
              <a:solidFill>
                <a:srgbClr val="7030A0"/>
              </a:solidFill>
            </a:endParaRPr>
          </a:p>
        </p:txBody>
      </p:sp>
      <p:sp>
        <p:nvSpPr>
          <p:cNvPr id="18" name="Rectangle : coins arrondis 14">
            <a:extLst>
              <a:ext uri="{FF2B5EF4-FFF2-40B4-BE49-F238E27FC236}">
                <a16:creationId xmlns:a16="http://schemas.microsoft.com/office/drawing/2014/main" id="{8DCF2345-D0B2-B049-9D50-DEE807D3B2AF}"/>
              </a:ext>
            </a:extLst>
          </p:cNvPr>
          <p:cNvSpPr/>
          <p:nvPr/>
        </p:nvSpPr>
        <p:spPr>
          <a:xfrm>
            <a:off x="431512" y="4371543"/>
            <a:ext cx="11445410" cy="540000"/>
          </a:xfrm>
          <a:prstGeom prst="round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accent2"/>
                </a:solidFill>
              </a:rPr>
              <a:t>Pour les patients présentant une perte d’autonomie, la présence d’un aidant est </a:t>
            </a:r>
            <a:r>
              <a:rPr lang="fr-FR" sz="2000" b="1" dirty="0">
                <a:solidFill>
                  <a:srgbClr val="7030A0"/>
                </a:solidFill>
              </a:rPr>
              <a:t>requise</a:t>
            </a:r>
            <a:endParaRPr lang="fr-FR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491135"/>
      </p:ext>
    </p:extLst>
  </p:cSld>
  <p:clrMapOvr>
    <a:masterClrMapping/>
  </p:clrMapOvr>
  <p:transition spd="slow" advClick="0" advTm="2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500"/>
                            </p:stCondLst>
                            <p:childTnLst>
                              <p:par>
                                <p:cTn id="53" presetID="1" presetClass="entr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13" grpId="0"/>
      <p:bldP spid="13" grpId="1"/>
      <p:bldP spid="14" grpId="0"/>
      <p:bldP spid="15" grpId="0"/>
      <p:bldP spid="8" grpId="0"/>
      <p:bldP spid="11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 : coins arrondis 46">
            <a:extLst>
              <a:ext uri="{FF2B5EF4-FFF2-40B4-BE49-F238E27FC236}">
                <a16:creationId xmlns:a16="http://schemas.microsoft.com/office/drawing/2014/main" id="{F1EC84F8-17D1-434A-AECD-3A99135B97FF}"/>
              </a:ext>
            </a:extLst>
          </p:cNvPr>
          <p:cNvSpPr/>
          <p:nvPr/>
        </p:nvSpPr>
        <p:spPr>
          <a:xfrm>
            <a:off x="1871999" y="22079"/>
            <a:ext cx="8640000" cy="1008000"/>
          </a:xfrm>
          <a:prstGeom prst="round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7030A0"/>
                </a:solidFill>
              </a:rPr>
              <a:t>LE CHOIX DU TÉLÉSOIN EN KINÉSITHÉRAPIE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6F172638-97FB-BC43-930B-2C217B54905C}"/>
              </a:ext>
            </a:extLst>
          </p:cNvPr>
          <p:cNvSpPr/>
          <p:nvPr/>
        </p:nvSpPr>
        <p:spPr>
          <a:xfrm>
            <a:off x="1862997" y="5497888"/>
            <a:ext cx="8464007" cy="863922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accent2"/>
                </a:solidFill>
              </a:rPr>
              <a:t>Des études multicentriques démontrent l’efficacité du </a:t>
            </a:r>
            <a:r>
              <a:rPr lang="fr-FR" sz="2000" b="1" dirty="0" err="1">
                <a:solidFill>
                  <a:schemeClr val="accent2"/>
                </a:solidFill>
              </a:rPr>
              <a:t>télésoin</a:t>
            </a:r>
            <a:r>
              <a:rPr lang="fr-FR" sz="2000" b="1" dirty="0">
                <a:solidFill>
                  <a:schemeClr val="accent2"/>
                </a:solidFill>
              </a:rPr>
              <a:t> dans de nombreux domaines en kinésithérapie.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164A7391-6434-0242-818E-2D33502E4AA0}"/>
              </a:ext>
            </a:extLst>
          </p:cNvPr>
          <p:cNvSpPr/>
          <p:nvPr/>
        </p:nvSpPr>
        <p:spPr>
          <a:xfrm>
            <a:off x="1862996" y="3375890"/>
            <a:ext cx="3600000" cy="1156200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accent2"/>
                </a:solidFill>
              </a:rPr>
              <a:t>Mode d’emploi</a:t>
            </a:r>
          </a:p>
          <a:p>
            <a:pPr algn="ctr"/>
            <a:r>
              <a:rPr lang="fr-FR" sz="1600" dirty="0">
                <a:solidFill>
                  <a:schemeClr val="accent2"/>
                </a:solidFill>
              </a:rPr>
              <a:t>(voir site FFMKR, page </a:t>
            </a:r>
            <a:r>
              <a:rPr lang="fr-FR" sz="1600" dirty="0" err="1">
                <a:solidFill>
                  <a:schemeClr val="accent2"/>
                </a:solidFill>
              </a:rPr>
              <a:t>Télésoin</a:t>
            </a:r>
            <a:r>
              <a:rPr lang="fr-FR" sz="1600" dirty="0">
                <a:solidFill>
                  <a:schemeClr val="accent2"/>
                </a:solidFill>
              </a:rPr>
              <a:t>) 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8DCF2345-D0B2-B049-9D50-DEE807D3B2AF}"/>
              </a:ext>
            </a:extLst>
          </p:cNvPr>
          <p:cNvSpPr/>
          <p:nvPr/>
        </p:nvSpPr>
        <p:spPr>
          <a:xfrm>
            <a:off x="6727005" y="3375890"/>
            <a:ext cx="3600000" cy="1156200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accent2"/>
                </a:solidFill>
              </a:rPr>
              <a:t>Démonstration matériel et recherche </a:t>
            </a:r>
          </a:p>
          <a:p>
            <a:pPr algn="ctr"/>
            <a:r>
              <a:rPr lang="fr-FR" sz="1600" dirty="0">
                <a:solidFill>
                  <a:schemeClr val="accent2"/>
                </a:solidFill>
              </a:rPr>
              <a:t>(voir site FFMKR, page </a:t>
            </a:r>
            <a:r>
              <a:rPr lang="fr-FR" sz="1600" dirty="0" err="1">
                <a:solidFill>
                  <a:schemeClr val="accent2"/>
                </a:solidFill>
              </a:rPr>
              <a:t>Télésoin</a:t>
            </a:r>
            <a:r>
              <a:rPr lang="fr-FR" sz="1600" dirty="0">
                <a:solidFill>
                  <a:schemeClr val="accent2"/>
                </a:solidFill>
              </a:rPr>
              <a:t>)</a:t>
            </a:r>
            <a:endParaRPr lang="fr-FR" sz="1600" b="1" dirty="0">
              <a:solidFill>
                <a:schemeClr val="accent2"/>
              </a:solidFill>
            </a:endParaRPr>
          </a:p>
        </p:txBody>
      </p:sp>
      <p:pic>
        <p:nvPicPr>
          <p:cNvPr id="10" name="Image 9" descr="Image 3">
            <a:extLst>
              <a:ext uri="{FF2B5EF4-FFF2-40B4-BE49-F238E27FC236}">
                <a16:creationId xmlns:a16="http://schemas.microsoft.com/office/drawing/2014/main" id="{2F7EB986-BA3E-F34E-8F6D-B4660FCAF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27" y="92364"/>
            <a:ext cx="1512028" cy="1104896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 : coins arrondis 10">
            <a:extLst>
              <a:ext uri="{FF2B5EF4-FFF2-40B4-BE49-F238E27FC236}">
                <a16:creationId xmlns:a16="http://schemas.microsoft.com/office/drawing/2014/main" id="{DB552A44-D5A5-0B45-BC51-DD988BA98F7B}"/>
              </a:ext>
            </a:extLst>
          </p:cNvPr>
          <p:cNvSpPr/>
          <p:nvPr/>
        </p:nvSpPr>
        <p:spPr>
          <a:xfrm>
            <a:off x="1863000" y="1523561"/>
            <a:ext cx="8464005" cy="1093260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accent2"/>
                </a:solidFill>
              </a:rPr>
              <a:t>Mesure barrière par excellence</a:t>
            </a:r>
          </a:p>
          <a:p>
            <a:pPr algn="ctr"/>
            <a:r>
              <a:rPr lang="fr-FR" sz="2000" b="1" dirty="0">
                <a:solidFill>
                  <a:schemeClr val="bg1"/>
                </a:solidFill>
              </a:rPr>
              <a:t>La continuité des soins</a:t>
            </a:r>
          </a:p>
          <a:p>
            <a:pPr algn="ctr"/>
            <a:r>
              <a:rPr lang="fr-FR" sz="2000" b="1" dirty="0">
                <a:solidFill>
                  <a:schemeClr val="bg1"/>
                </a:solidFill>
              </a:rPr>
              <a:t>Prévention de séquelles</a:t>
            </a:r>
          </a:p>
        </p:txBody>
      </p:sp>
      <p:sp>
        <p:nvSpPr>
          <p:cNvPr id="12" name="Rectangle : coins arrondis 10">
            <a:extLst>
              <a:ext uri="{FF2B5EF4-FFF2-40B4-BE49-F238E27FC236}">
                <a16:creationId xmlns:a16="http://schemas.microsoft.com/office/drawing/2014/main" id="{DB552A44-D5A5-0B45-BC51-DD988BA98F7B}"/>
              </a:ext>
            </a:extLst>
          </p:cNvPr>
          <p:cNvSpPr/>
          <p:nvPr/>
        </p:nvSpPr>
        <p:spPr>
          <a:xfrm>
            <a:off x="1863000" y="1523561"/>
            <a:ext cx="8464005" cy="1093260"/>
          </a:xfrm>
          <a:prstGeom prst="round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>
              <a:solidFill>
                <a:srgbClr val="ED7D31"/>
              </a:solidFill>
            </a:endParaRPr>
          </a:p>
          <a:p>
            <a:pPr algn="ctr"/>
            <a:r>
              <a:rPr lang="fr-FR" sz="2000" b="1" dirty="0">
                <a:solidFill>
                  <a:srgbClr val="ED7D31"/>
                </a:solidFill>
              </a:rPr>
              <a:t>Favorise la continuité des soins</a:t>
            </a:r>
          </a:p>
          <a:p>
            <a:pPr algn="ctr"/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16" name="Rectangle : coins arrondis 10">
            <a:extLst>
              <a:ext uri="{FF2B5EF4-FFF2-40B4-BE49-F238E27FC236}">
                <a16:creationId xmlns:a16="http://schemas.microsoft.com/office/drawing/2014/main" id="{DB552A44-D5A5-0B45-BC51-DD988BA98F7B}"/>
              </a:ext>
            </a:extLst>
          </p:cNvPr>
          <p:cNvSpPr/>
          <p:nvPr/>
        </p:nvSpPr>
        <p:spPr>
          <a:xfrm>
            <a:off x="1863000" y="1523561"/>
            <a:ext cx="8464005" cy="1093260"/>
          </a:xfrm>
          <a:prstGeom prst="round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>
              <a:solidFill>
                <a:srgbClr val="ED7D31"/>
              </a:solidFill>
            </a:endParaRPr>
          </a:p>
          <a:p>
            <a:pPr algn="ctr"/>
            <a:endParaRPr lang="fr-FR" sz="2000" b="1" dirty="0">
              <a:solidFill>
                <a:srgbClr val="ED7D31"/>
              </a:solidFill>
            </a:endParaRPr>
          </a:p>
          <a:p>
            <a:pPr algn="ctr"/>
            <a:r>
              <a:rPr lang="fr-FR" sz="2000" b="1" dirty="0">
                <a:solidFill>
                  <a:srgbClr val="ED7D31"/>
                </a:solidFill>
              </a:rPr>
              <a:t>Prévention de séquelles</a:t>
            </a:r>
          </a:p>
        </p:txBody>
      </p:sp>
    </p:spTree>
    <p:extLst>
      <p:ext uri="{BB962C8B-B14F-4D97-AF65-F5344CB8AC3E}">
        <p14:creationId xmlns:p14="http://schemas.microsoft.com/office/powerpoint/2010/main" val="2880118906"/>
      </p:ext>
    </p:extLst>
  </p:cSld>
  <p:clrMapOvr>
    <a:masterClrMapping/>
  </p:clrMapOvr>
  <p:transition spd="slow" advClick="0" advTm="2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0"/>
                            </p:stCondLst>
                            <p:childTnLst>
                              <p:par>
                                <p:cTn id="38" presetID="1" presetClass="entr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13" grpId="0" animBg="1"/>
      <p:bldP spid="13" grpId="1" animBg="1"/>
      <p:bldP spid="14" grpId="0" animBg="1"/>
      <p:bldP spid="15" grpId="0" animBg="1"/>
      <p:bldP spid="8" grpId="0" animBg="1"/>
      <p:bldP spid="12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/>
          <p:cNvGrpSpPr/>
          <p:nvPr/>
        </p:nvGrpSpPr>
        <p:grpSpPr>
          <a:xfrm>
            <a:off x="189720" y="1308100"/>
            <a:ext cx="6890856" cy="5346700"/>
            <a:chOff x="189720" y="1412104"/>
            <a:chExt cx="6890856" cy="4962966"/>
          </a:xfrm>
        </p:grpSpPr>
        <p:sp>
          <p:nvSpPr>
            <p:cNvPr id="6" name="Rectangle : coins arrondis 5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4D9A5E0C-2632-AC45-BF94-39E17C9ACE95}"/>
                </a:ext>
              </a:extLst>
            </p:cNvPr>
            <p:cNvSpPr/>
            <p:nvPr/>
          </p:nvSpPr>
          <p:spPr>
            <a:xfrm>
              <a:off x="189720" y="1412104"/>
              <a:ext cx="6890856" cy="4962966"/>
            </a:xfrm>
            <a:prstGeom prst="roundRect">
              <a:avLst/>
            </a:prstGeom>
            <a:noFill/>
            <a:ln w="571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/>
            <a:lstStyle/>
            <a:p>
              <a:pPr algn="ctr">
                <a:lnSpc>
                  <a:spcPts val="1800"/>
                </a:lnSpc>
              </a:pPr>
              <a:r>
                <a:rPr lang="fr-FR" b="1" dirty="0">
                  <a:solidFill>
                    <a:schemeClr val="accent2"/>
                  </a:solidFill>
                </a:rPr>
                <a:t>Actes de kinésithérapie facturables à l’assurance maladie </a:t>
              </a:r>
            </a:p>
            <a:p>
              <a:pPr algn="ctr">
                <a:lnSpc>
                  <a:spcPts val="1800"/>
                </a:lnSpc>
              </a:pPr>
              <a:r>
                <a:rPr lang="fr-FR" b="1" dirty="0">
                  <a:solidFill>
                    <a:schemeClr val="accent2"/>
                  </a:solidFill>
                </a:rPr>
                <a:t>dans le cadre d’une réalisation à distance par télésoin </a:t>
              </a:r>
            </a:p>
            <a:p>
              <a:pPr algn="ctr">
                <a:lnSpc>
                  <a:spcPts val="1800"/>
                </a:lnSpc>
              </a:pPr>
              <a:endParaRPr lang="fr-FR" b="1" dirty="0">
                <a:solidFill>
                  <a:schemeClr val="accent2"/>
                </a:solidFill>
              </a:endParaRPr>
            </a:p>
          </p:txBody>
        </p:sp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222" y="2071008"/>
              <a:ext cx="6325625" cy="3956836"/>
            </a:xfrm>
            <a:prstGeom prst="rect">
              <a:avLst/>
            </a:prstGeom>
          </p:spPr>
        </p:pic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7E8A5863-42DF-864F-BF1A-7ABCA5E574B9}"/>
              </a:ext>
            </a:extLst>
          </p:cNvPr>
          <p:cNvGrpSpPr/>
          <p:nvPr/>
        </p:nvGrpSpPr>
        <p:grpSpPr>
          <a:xfrm>
            <a:off x="7056547" y="5187188"/>
            <a:ext cx="2121994" cy="677333"/>
            <a:chOff x="7056547" y="5187188"/>
            <a:chExt cx="2121994" cy="677333"/>
          </a:xfrm>
        </p:grpSpPr>
        <p:sp>
          <p:nvSpPr>
            <p:cNvPr id="12" name="Flèche vers le bas 11">
              <a:extLst>
                <a:ext uri="{FF2B5EF4-FFF2-40B4-BE49-F238E27FC236}">
                  <a16:creationId xmlns:a16="http://schemas.microsoft.com/office/drawing/2014/main" id="{A285AC6B-7B97-B946-BDFD-BD994B551D0C}"/>
                </a:ext>
              </a:extLst>
            </p:cNvPr>
            <p:cNvSpPr/>
            <p:nvPr/>
          </p:nvSpPr>
          <p:spPr>
            <a:xfrm rot="16200000">
              <a:off x="7821372" y="4507353"/>
              <a:ext cx="677333" cy="2037004"/>
            </a:xfrm>
            <a:prstGeom prst="downArrow">
              <a:avLst/>
            </a:prstGeom>
            <a:solidFill>
              <a:schemeClr val="accent2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7030A0"/>
                </a:solidFill>
              </a:endParaRPr>
            </a:p>
          </p:txBody>
        </p:sp>
        <p:sp>
          <p:nvSpPr>
            <p:cNvPr id="13" name="Rectangle : coins arrondis 1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33BDE434-BD14-154D-A273-A5ADC0471250}"/>
                </a:ext>
              </a:extLst>
            </p:cNvPr>
            <p:cNvSpPr/>
            <p:nvPr/>
          </p:nvSpPr>
          <p:spPr>
            <a:xfrm>
              <a:off x="7056547" y="5226027"/>
              <a:ext cx="2037005" cy="574245"/>
            </a:xfrm>
            <a:prstGeom prst="roundRect">
              <a:avLst/>
            </a:prstGeom>
            <a:noFill/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rgbClr val="7030A0"/>
                  </a:solidFill>
                </a:rPr>
                <a:t>Dans la liste</a:t>
              </a:r>
            </a:p>
          </p:txBody>
        </p:sp>
      </p:grpSp>
      <p:sp>
        <p:nvSpPr>
          <p:cNvPr id="19" name="Rectangle : coins arrondis 1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699AA77-C72E-4641-9F87-4437D1DBEE76}"/>
              </a:ext>
            </a:extLst>
          </p:cNvPr>
          <p:cNvSpPr/>
          <p:nvPr/>
        </p:nvSpPr>
        <p:spPr>
          <a:xfrm>
            <a:off x="9263514" y="5254921"/>
            <a:ext cx="2689924" cy="609601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accent2"/>
                </a:solidFill>
              </a:rPr>
              <a:t>Télésoin possible</a:t>
            </a:r>
          </a:p>
        </p:txBody>
      </p:sp>
      <p:sp>
        <p:nvSpPr>
          <p:cNvPr id="24" name="Rectangle : coins arrondis 2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624E399-EE51-BC4A-A82D-A0A8C3A26477}"/>
              </a:ext>
            </a:extLst>
          </p:cNvPr>
          <p:cNvSpPr/>
          <p:nvPr/>
        </p:nvSpPr>
        <p:spPr>
          <a:xfrm>
            <a:off x="9263514" y="2320053"/>
            <a:ext cx="2689924" cy="1856558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accent2"/>
                </a:solidFill>
              </a:rPr>
              <a:t>Pas </a:t>
            </a:r>
            <a:r>
              <a:rPr lang="fr-FR" sz="2400" b="1" dirty="0">
                <a:solidFill>
                  <a:srgbClr val="ED7D31"/>
                </a:solidFill>
              </a:rPr>
              <a:t>de</a:t>
            </a:r>
            <a:r>
              <a:rPr lang="fr-FR" sz="2400" b="1" dirty="0">
                <a:solidFill>
                  <a:schemeClr val="accent2"/>
                </a:solidFill>
              </a:rPr>
              <a:t> télésoin mais prise en charge classique si le soin n’est pas reportable</a:t>
            </a:r>
          </a:p>
        </p:txBody>
      </p:sp>
      <p:pic>
        <p:nvPicPr>
          <p:cNvPr id="28" name="Image 27" descr="Image 3">
            <a:extLst>
              <a:ext uri="{FF2B5EF4-FFF2-40B4-BE49-F238E27FC236}">
                <a16:creationId xmlns:a16="http://schemas.microsoft.com/office/drawing/2014/main" id="{2F7EB986-BA3E-F34E-8F6D-B4660FCAF3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27" y="92364"/>
            <a:ext cx="1512028" cy="110489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" name="Groupe 4">
            <a:extLst>
              <a:ext uri="{FF2B5EF4-FFF2-40B4-BE49-F238E27FC236}">
                <a16:creationId xmlns:a16="http://schemas.microsoft.com/office/drawing/2014/main" id="{24FEDECF-73F6-9942-B75F-893C20C91AF1}"/>
              </a:ext>
            </a:extLst>
          </p:cNvPr>
          <p:cNvGrpSpPr/>
          <p:nvPr/>
        </p:nvGrpSpPr>
        <p:grpSpPr>
          <a:xfrm>
            <a:off x="6813167" y="2909665"/>
            <a:ext cx="2523766" cy="677333"/>
            <a:chOff x="6813167" y="2909665"/>
            <a:chExt cx="2523766" cy="677333"/>
          </a:xfrm>
        </p:grpSpPr>
        <p:sp>
          <p:nvSpPr>
            <p:cNvPr id="23" name="Flèche vers le bas 22">
              <a:extLst>
                <a:ext uri="{FF2B5EF4-FFF2-40B4-BE49-F238E27FC236}">
                  <a16:creationId xmlns:a16="http://schemas.microsoft.com/office/drawing/2014/main" id="{9B993CEA-3407-B04B-A8AC-190605DA462A}"/>
                </a:ext>
              </a:extLst>
            </p:cNvPr>
            <p:cNvSpPr/>
            <p:nvPr/>
          </p:nvSpPr>
          <p:spPr>
            <a:xfrm rot="16200000">
              <a:off x="7821372" y="2229830"/>
              <a:ext cx="677333" cy="2037004"/>
            </a:xfrm>
            <a:prstGeom prst="downArrow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Rectangle : coins arrondis 1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33BDE434-BD14-154D-A273-A5ADC0471250}"/>
                </a:ext>
              </a:extLst>
            </p:cNvPr>
            <p:cNvSpPr/>
            <p:nvPr/>
          </p:nvSpPr>
          <p:spPr>
            <a:xfrm>
              <a:off x="6813167" y="2951794"/>
              <a:ext cx="2523766" cy="574245"/>
            </a:xfrm>
            <a:prstGeom prst="roundRect">
              <a:avLst/>
            </a:prstGeom>
            <a:noFill/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200" b="1" dirty="0">
                  <a:solidFill>
                    <a:srgbClr val="ED7D31"/>
                  </a:solidFill>
                </a:rPr>
                <a:t>Pas dans la liste</a:t>
              </a:r>
            </a:p>
          </p:txBody>
        </p:sp>
      </p:grpSp>
      <p:sp>
        <p:nvSpPr>
          <p:cNvPr id="14" name="Rectangle : coins arrondis 46">
            <a:extLst>
              <a:ext uri="{FF2B5EF4-FFF2-40B4-BE49-F238E27FC236}">
                <a16:creationId xmlns:a16="http://schemas.microsoft.com/office/drawing/2014/main" id="{F1EC84F8-17D1-434A-AECD-3A99135B97FF}"/>
              </a:ext>
            </a:extLst>
          </p:cNvPr>
          <p:cNvSpPr/>
          <p:nvPr/>
        </p:nvSpPr>
        <p:spPr>
          <a:xfrm>
            <a:off x="1872000" y="144000"/>
            <a:ext cx="8640000" cy="1008000"/>
          </a:xfrm>
          <a:prstGeom prst="round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r>
              <a:rPr lang="fr-FR" sz="3200" b="1" dirty="0">
                <a:solidFill>
                  <a:srgbClr val="7030A0"/>
                </a:solidFill>
              </a:rPr>
              <a:t>CE QUE NOUS DIT L’ARRÊTÉ DU 16 AVRIL 2020</a:t>
            </a:r>
          </a:p>
          <a:p>
            <a:pPr algn="ctr">
              <a:lnSpc>
                <a:spcPts val="2800"/>
              </a:lnSpc>
            </a:pPr>
            <a:endParaRPr lang="fr-FR" sz="2000" b="1" dirty="0">
              <a:solidFill>
                <a:srgbClr val="7030A0"/>
              </a:solidFill>
            </a:endParaRPr>
          </a:p>
        </p:txBody>
      </p:sp>
      <p:sp>
        <p:nvSpPr>
          <p:cNvPr id="16" name="Rectangle : coins arrondis 46">
            <a:extLst>
              <a:ext uri="{FF2B5EF4-FFF2-40B4-BE49-F238E27FC236}">
                <a16:creationId xmlns:a16="http://schemas.microsoft.com/office/drawing/2014/main" id="{BA4DC2BB-88F4-3B45-929B-65DE24DEB80C}"/>
              </a:ext>
            </a:extLst>
          </p:cNvPr>
          <p:cNvSpPr/>
          <p:nvPr/>
        </p:nvSpPr>
        <p:spPr>
          <a:xfrm>
            <a:off x="1872000" y="144000"/>
            <a:ext cx="8640000" cy="1008000"/>
          </a:xfrm>
          <a:prstGeom prst="round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endParaRPr lang="fr-FR" sz="3200" b="1" dirty="0">
              <a:solidFill>
                <a:srgbClr val="ED7D31"/>
              </a:solidFill>
            </a:endParaRPr>
          </a:p>
          <a:p>
            <a:pPr algn="ctr">
              <a:lnSpc>
                <a:spcPts val="2800"/>
              </a:lnSpc>
            </a:pPr>
            <a:r>
              <a:rPr lang="fr-FR" sz="2000" b="1" dirty="0">
                <a:solidFill>
                  <a:srgbClr val="ED7D31"/>
                </a:solidFill>
              </a:rPr>
              <a:t>L’acte prescrit est il dans la liste de l’arrêté ?</a:t>
            </a:r>
          </a:p>
        </p:txBody>
      </p:sp>
    </p:spTree>
    <p:extLst>
      <p:ext uri="{BB962C8B-B14F-4D97-AF65-F5344CB8AC3E}">
        <p14:creationId xmlns:p14="http://schemas.microsoft.com/office/powerpoint/2010/main" val="3745269109"/>
      </p:ext>
    </p:extLst>
  </p:cSld>
  <p:clrMapOvr>
    <a:masterClrMapping/>
  </p:clrMapOvr>
  <p:transition spd="slow" advClick="0" advTm="2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4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500"/>
                            </p:stCondLst>
                            <p:childTnLst>
                              <p:par>
                                <p:cTn id="41" presetID="1" presetClass="entr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4" grpId="0" animBg="1"/>
      <p:bldP spid="14" grpId="0"/>
      <p:bldP spid="1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 : coins arrondis 4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94797F3-9202-2D44-A508-06207307D18D}"/>
              </a:ext>
            </a:extLst>
          </p:cNvPr>
          <p:cNvSpPr/>
          <p:nvPr/>
        </p:nvSpPr>
        <p:spPr>
          <a:xfrm>
            <a:off x="5602720" y="1296000"/>
            <a:ext cx="5868000" cy="5472000"/>
          </a:xfrm>
          <a:prstGeom prst="roundRect">
            <a:avLst/>
          </a:prstGeom>
          <a:solidFill>
            <a:srgbClr val="E1E1E1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0" rtlCol="0" anchor="t" anchorCtr="0"/>
          <a:lstStyle/>
          <a:p>
            <a:pPr algn="ctr">
              <a:lnSpc>
                <a:spcPts val="2400"/>
              </a:lnSpc>
            </a:pPr>
            <a:r>
              <a:rPr lang="fr-FR" sz="2400" b="1" dirty="0">
                <a:solidFill>
                  <a:schemeClr val="accent2"/>
                </a:solidFill>
              </a:rPr>
              <a:t>Les soins sont réalisés à domicile  </a:t>
            </a:r>
          </a:p>
          <a:p>
            <a:pPr algn="ctr">
              <a:lnSpc>
                <a:spcPts val="2400"/>
              </a:lnSpc>
            </a:pPr>
            <a:r>
              <a:rPr lang="fr-FR" sz="2400" b="1" u="sng" dirty="0">
                <a:solidFill>
                  <a:schemeClr val="accent2"/>
                </a:solidFill>
              </a:rPr>
              <a:t>si les mesures barrières sont possibles</a:t>
            </a:r>
          </a:p>
        </p:txBody>
      </p:sp>
      <p:pic>
        <p:nvPicPr>
          <p:cNvPr id="28" name="Image 27" descr="Image 3">
            <a:extLst>
              <a:ext uri="{FF2B5EF4-FFF2-40B4-BE49-F238E27FC236}">
                <a16:creationId xmlns:a16="http://schemas.microsoft.com/office/drawing/2014/main" id="{2F7EB986-BA3E-F34E-8F6D-B4660FCAF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27" y="92364"/>
            <a:ext cx="1512028" cy="1104896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Rectangle : coins arrondis 3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1046B8A-7577-7440-BF4F-FEA413577FCD}"/>
              </a:ext>
            </a:extLst>
          </p:cNvPr>
          <p:cNvSpPr/>
          <p:nvPr/>
        </p:nvSpPr>
        <p:spPr>
          <a:xfrm>
            <a:off x="695692" y="1707435"/>
            <a:ext cx="2830926" cy="948675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accent2"/>
                </a:solidFill>
              </a:rPr>
              <a:t>Prise en charge classique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CC11CF1-759A-AB4B-8EBF-21C192B6CD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6400" y="2268000"/>
            <a:ext cx="5643957" cy="38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</p:pic>
      <p:sp>
        <p:nvSpPr>
          <p:cNvPr id="17" name="Rectangle : coins arrondis 5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D58EAB0-AC94-7140-A16F-2EED5C4AD237}"/>
              </a:ext>
            </a:extLst>
          </p:cNvPr>
          <p:cNvSpPr/>
          <p:nvPr/>
        </p:nvSpPr>
        <p:spPr>
          <a:xfrm>
            <a:off x="689561" y="3499739"/>
            <a:ext cx="2837057" cy="812800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accent2"/>
                </a:solidFill>
              </a:rPr>
              <a:t>Le soin est il reportable ?</a:t>
            </a:r>
          </a:p>
        </p:txBody>
      </p:sp>
      <p:grpSp>
        <p:nvGrpSpPr>
          <p:cNvPr id="21" name="Groupe 20"/>
          <p:cNvGrpSpPr/>
          <p:nvPr/>
        </p:nvGrpSpPr>
        <p:grpSpPr>
          <a:xfrm rot="5400000">
            <a:off x="1720761" y="2650370"/>
            <a:ext cx="818197" cy="898057"/>
            <a:chOff x="2291381" y="3058472"/>
            <a:chExt cx="1218005" cy="915164"/>
          </a:xfrm>
        </p:grpSpPr>
        <p:sp>
          <p:nvSpPr>
            <p:cNvPr id="22" name="Flèche droite 21"/>
            <p:cNvSpPr/>
            <p:nvPr/>
          </p:nvSpPr>
          <p:spPr>
            <a:xfrm>
              <a:off x="2291381" y="3190877"/>
              <a:ext cx="1123949" cy="650349"/>
            </a:xfrm>
            <a:prstGeom prst="rightArrow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26" name="Rectangle 25"/>
            <p:cNvSpPr/>
            <p:nvPr/>
          </p:nvSpPr>
          <p:spPr>
            <a:xfrm rot="16200000">
              <a:off x="2450121" y="2914371"/>
              <a:ext cx="915164" cy="1203366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fr-FR" sz="2400" b="1" dirty="0">
                  <a:solidFill>
                    <a:srgbClr val="7030A0"/>
                  </a:solidFill>
                </a:rPr>
                <a:t>O</a:t>
              </a:r>
              <a:br>
                <a:rPr lang="fr-FR" sz="2400" b="1" dirty="0">
                  <a:solidFill>
                    <a:srgbClr val="7030A0"/>
                  </a:solidFill>
                </a:rPr>
              </a:br>
              <a:r>
                <a:rPr lang="fr-FR" sz="2400" b="1" dirty="0">
                  <a:solidFill>
                    <a:srgbClr val="7030A0"/>
                  </a:solidFill>
                </a:rPr>
                <a:t>U</a:t>
              </a:r>
              <a:br>
                <a:rPr lang="fr-FR" sz="2400" b="1" dirty="0">
                  <a:solidFill>
                    <a:srgbClr val="7030A0"/>
                  </a:solidFill>
                </a:rPr>
              </a:br>
              <a:r>
                <a:rPr lang="fr-FR" sz="2400" b="1" dirty="0">
                  <a:solidFill>
                    <a:srgbClr val="7030A0"/>
                  </a:solidFill>
                </a:rPr>
                <a:t>I</a:t>
              </a:r>
            </a:p>
          </p:txBody>
        </p:sp>
      </p:grpSp>
      <p:sp>
        <p:nvSpPr>
          <p:cNvPr id="38" name="Rectangle : coins arrondis 4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5855DF6-C103-C94F-A07D-A0462C0DD153}"/>
              </a:ext>
            </a:extLst>
          </p:cNvPr>
          <p:cNvSpPr/>
          <p:nvPr/>
        </p:nvSpPr>
        <p:spPr>
          <a:xfrm>
            <a:off x="689561" y="5173960"/>
            <a:ext cx="2869716" cy="1586066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accent2"/>
                </a:solidFill>
              </a:rPr>
              <a:t>Soin reporté à la réouverture des cabinets avec les mesures barrières</a:t>
            </a:r>
          </a:p>
        </p:txBody>
      </p:sp>
      <p:grpSp>
        <p:nvGrpSpPr>
          <p:cNvPr id="2" name="Groupe 1"/>
          <p:cNvGrpSpPr/>
          <p:nvPr/>
        </p:nvGrpSpPr>
        <p:grpSpPr>
          <a:xfrm>
            <a:off x="3570156" y="3583656"/>
            <a:ext cx="1742713" cy="677333"/>
            <a:chOff x="3285676" y="3583656"/>
            <a:chExt cx="1742713" cy="677333"/>
          </a:xfrm>
        </p:grpSpPr>
        <p:sp>
          <p:nvSpPr>
            <p:cNvPr id="42" name="Flèche vers le bas 41">
              <a:extLst>
                <a:ext uri="{FF2B5EF4-FFF2-40B4-BE49-F238E27FC236}">
                  <a16:creationId xmlns:a16="http://schemas.microsoft.com/office/drawing/2014/main" id="{9B993CEA-3407-B04B-A8AC-190605DA462A}"/>
                </a:ext>
              </a:extLst>
            </p:cNvPr>
            <p:cNvSpPr/>
            <p:nvPr/>
          </p:nvSpPr>
          <p:spPr>
            <a:xfrm rot="16200000">
              <a:off x="3818366" y="3050966"/>
              <a:ext cx="677333" cy="1742713"/>
            </a:xfrm>
            <a:prstGeom prst="downArrow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3" name="Rectangle : coins arrondis 1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33BDE434-BD14-154D-A273-A5ADC0471250}"/>
                </a:ext>
              </a:extLst>
            </p:cNvPr>
            <p:cNvSpPr/>
            <p:nvPr/>
          </p:nvSpPr>
          <p:spPr>
            <a:xfrm>
              <a:off x="3467183" y="3690881"/>
              <a:ext cx="976722" cy="471155"/>
            </a:xfrm>
            <a:prstGeom prst="roundRect">
              <a:avLst/>
            </a:prstGeom>
            <a:noFill/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rgbClr val="ED7D31"/>
                  </a:solidFill>
                </a:rPr>
                <a:t>NON</a:t>
              </a:r>
            </a:p>
          </p:txBody>
        </p:sp>
      </p:grpSp>
      <p:grpSp>
        <p:nvGrpSpPr>
          <p:cNvPr id="44" name="Groupe 43"/>
          <p:cNvGrpSpPr/>
          <p:nvPr/>
        </p:nvGrpSpPr>
        <p:grpSpPr>
          <a:xfrm rot="5400000">
            <a:off x="1720761" y="4298041"/>
            <a:ext cx="818197" cy="898057"/>
            <a:chOff x="2291381" y="3058472"/>
            <a:chExt cx="1218005" cy="915164"/>
          </a:xfrm>
        </p:grpSpPr>
        <p:sp>
          <p:nvSpPr>
            <p:cNvPr id="45" name="Flèche droite 44"/>
            <p:cNvSpPr/>
            <p:nvPr/>
          </p:nvSpPr>
          <p:spPr>
            <a:xfrm>
              <a:off x="2291381" y="3190877"/>
              <a:ext cx="1123949" cy="650349"/>
            </a:xfrm>
            <a:prstGeom prst="rightArrow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46" name="Rectangle 45"/>
            <p:cNvSpPr/>
            <p:nvPr/>
          </p:nvSpPr>
          <p:spPr>
            <a:xfrm rot="16200000">
              <a:off x="2450121" y="2914371"/>
              <a:ext cx="915164" cy="1203366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fr-FR" sz="2400" b="1" dirty="0">
                  <a:solidFill>
                    <a:srgbClr val="7030A0"/>
                  </a:solidFill>
                </a:rPr>
                <a:t>O</a:t>
              </a:r>
              <a:br>
                <a:rPr lang="fr-FR" sz="2400" b="1" dirty="0">
                  <a:solidFill>
                    <a:srgbClr val="7030A0"/>
                  </a:solidFill>
                </a:rPr>
              </a:br>
              <a:r>
                <a:rPr lang="fr-FR" sz="2400" b="1" dirty="0">
                  <a:solidFill>
                    <a:srgbClr val="7030A0"/>
                  </a:solidFill>
                </a:rPr>
                <a:t>U</a:t>
              </a:r>
              <a:br>
                <a:rPr lang="fr-FR" sz="2400" b="1" dirty="0">
                  <a:solidFill>
                    <a:srgbClr val="7030A0"/>
                  </a:solidFill>
                </a:rPr>
              </a:br>
              <a:r>
                <a:rPr lang="fr-FR" sz="2400" b="1" dirty="0">
                  <a:solidFill>
                    <a:srgbClr val="7030A0"/>
                  </a:solidFill>
                </a:rPr>
                <a:t>I</a:t>
              </a:r>
            </a:p>
          </p:txBody>
        </p:sp>
      </p:grpSp>
      <p:sp>
        <p:nvSpPr>
          <p:cNvPr id="19" name="Rectangle : coins arrondis 46">
            <a:extLst>
              <a:ext uri="{FF2B5EF4-FFF2-40B4-BE49-F238E27FC236}">
                <a16:creationId xmlns:a16="http://schemas.microsoft.com/office/drawing/2014/main" id="{F1EC84F8-17D1-434A-AECD-3A99135B97FF}"/>
              </a:ext>
            </a:extLst>
          </p:cNvPr>
          <p:cNvSpPr/>
          <p:nvPr/>
        </p:nvSpPr>
        <p:spPr>
          <a:xfrm>
            <a:off x="1872000" y="144000"/>
            <a:ext cx="8640000" cy="1008000"/>
          </a:xfrm>
          <a:prstGeom prst="round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r>
              <a:rPr lang="fr-FR" sz="3200" b="1" dirty="0">
                <a:solidFill>
                  <a:srgbClr val="7030A0"/>
                </a:solidFill>
              </a:rPr>
              <a:t>CE QUE NOUS DIT L’ARRÊTÉ DU 16 AVRIL 2020</a:t>
            </a:r>
            <a:br>
              <a:rPr lang="fr-FR" sz="3200" b="1" dirty="0">
                <a:solidFill>
                  <a:srgbClr val="7030A0"/>
                </a:solidFill>
              </a:rPr>
            </a:br>
            <a:endParaRPr lang="fr-FR" sz="2000" b="1" dirty="0">
              <a:solidFill>
                <a:srgbClr val="ED7D31"/>
              </a:solidFill>
            </a:endParaRPr>
          </a:p>
        </p:txBody>
      </p:sp>
      <p:sp>
        <p:nvSpPr>
          <p:cNvPr id="20" name="Rectangle : coins arrondis 46">
            <a:extLst>
              <a:ext uri="{FF2B5EF4-FFF2-40B4-BE49-F238E27FC236}">
                <a16:creationId xmlns:a16="http://schemas.microsoft.com/office/drawing/2014/main" id="{E9CEA1DF-1F49-7448-926D-5B2CD441EEAC}"/>
              </a:ext>
            </a:extLst>
          </p:cNvPr>
          <p:cNvSpPr/>
          <p:nvPr/>
        </p:nvSpPr>
        <p:spPr>
          <a:xfrm>
            <a:off x="1872000" y="144000"/>
            <a:ext cx="8640000" cy="1008000"/>
          </a:xfrm>
          <a:prstGeom prst="round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br>
              <a:rPr lang="fr-FR" sz="3200" b="1" dirty="0">
                <a:solidFill>
                  <a:srgbClr val="7030A0"/>
                </a:solidFill>
              </a:rPr>
            </a:br>
            <a:r>
              <a:rPr lang="fr-FR" sz="2000" b="1" dirty="0">
                <a:solidFill>
                  <a:srgbClr val="ED7D31"/>
                </a:solidFill>
              </a:rPr>
              <a:t>L’acte prescrit n’est pas dans la liste de l’arrêté du 16 avril 2020</a:t>
            </a:r>
          </a:p>
        </p:txBody>
      </p:sp>
    </p:spTree>
    <p:extLst>
      <p:ext uri="{BB962C8B-B14F-4D97-AF65-F5344CB8AC3E}">
        <p14:creationId xmlns:p14="http://schemas.microsoft.com/office/powerpoint/2010/main" val="2614342866"/>
      </p:ext>
    </p:extLst>
  </p:cSld>
  <p:clrMapOvr>
    <a:masterClrMapping/>
  </p:clrMapOvr>
  <p:transition spd="slow" advClick="0" advTm="2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7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4" grpId="0" animBg="1"/>
      <p:bldP spid="17" grpId="0" animBg="1"/>
      <p:bldP spid="38" grpId="0" animBg="1"/>
      <p:bldP spid="2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 descr="Image 3">
            <a:extLst>
              <a:ext uri="{FF2B5EF4-FFF2-40B4-BE49-F238E27FC236}">
                <a16:creationId xmlns:a16="http://schemas.microsoft.com/office/drawing/2014/main" id="{2F7EB986-BA3E-F34E-8F6D-B4660FCAF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27" y="92364"/>
            <a:ext cx="1512028" cy="1104896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Rectangle : coins arrondis 3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1046B8A-7577-7440-BF4F-FEA413577FCD}"/>
              </a:ext>
            </a:extLst>
          </p:cNvPr>
          <p:cNvSpPr/>
          <p:nvPr/>
        </p:nvSpPr>
        <p:spPr>
          <a:xfrm>
            <a:off x="254000" y="1271365"/>
            <a:ext cx="5778500" cy="441149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fr-FR" b="1" dirty="0">
                <a:solidFill>
                  <a:schemeClr val="accent2"/>
                </a:solidFill>
              </a:rPr>
              <a:t>L’acte nécessite t’il un bilan initial ou son renouvellement ?</a:t>
            </a:r>
          </a:p>
        </p:txBody>
      </p:sp>
      <p:sp>
        <p:nvSpPr>
          <p:cNvPr id="38" name="Rectangle : coins arrondis 4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5855DF6-C103-C94F-A07D-A0462C0DD153}"/>
              </a:ext>
            </a:extLst>
          </p:cNvPr>
          <p:cNvSpPr/>
          <p:nvPr/>
        </p:nvSpPr>
        <p:spPr>
          <a:xfrm>
            <a:off x="254440" y="6294395"/>
            <a:ext cx="5651059" cy="439592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accent2"/>
                </a:solidFill>
              </a:rPr>
              <a:t>TELESOIN POSSIBLE</a:t>
            </a:r>
          </a:p>
        </p:txBody>
      </p:sp>
      <p:sp>
        <p:nvSpPr>
          <p:cNvPr id="42" name="Flèche vers le bas 41">
            <a:extLst>
              <a:ext uri="{FF2B5EF4-FFF2-40B4-BE49-F238E27FC236}">
                <a16:creationId xmlns:a16="http://schemas.microsoft.com/office/drawing/2014/main" id="{9B993CEA-3407-B04B-A8AC-190605DA462A}"/>
              </a:ext>
            </a:extLst>
          </p:cNvPr>
          <p:cNvSpPr/>
          <p:nvPr/>
        </p:nvSpPr>
        <p:spPr>
          <a:xfrm rot="16200000">
            <a:off x="5376739" y="3179501"/>
            <a:ext cx="677333" cy="761189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 : coins arrondis 4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94797F3-9202-2D44-A508-06207307D18D}"/>
              </a:ext>
            </a:extLst>
          </p:cNvPr>
          <p:cNvSpPr/>
          <p:nvPr/>
        </p:nvSpPr>
        <p:spPr>
          <a:xfrm>
            <a:off x="6192000" y="1296000"/>
            <a:ext cx="5868000" cy="5472000"/>
          </a:xfrm>
          <a:prstGeom prst="roundRect">
            <a:avLst/>
          </a:prstGeom>
          <a:solidFill>
            <a:srgbClr val="E1E1E1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0" rtlCol="0" anchor="t" anchorCtr="0"/>
          <a:lstStyle/>
          <a:p>
            <a:pPr algn="ctr">
              <a:lnSpc>
                <a:spcPts val="2400"/>
              </a:lnSpc>
            </a:pPr>
            <a:r>
              <a:rPr lang="fr-FR" sz="2400" b="1" dirty="0">
                <a:solidFill>
                  <a:schemeClr val="accent2"/>
                </a:solidFill>
              </a:rPr>
              <a:t>Les soins sont réalisés à domicile  </a:t>
            </a:r>
          </a:p>
          <a:p>
            <a:pPr algn="ctr">
              <a:lnSpc>
                <a:spcPts val="2400"/>
              </a:lnSpc>
            </a:pPr>
            <a:r>
              <a:rPr lang="fr-FR" sz="2400" b="1" u="sng" dirty="0">
                <a:solidFill>
                  <a:schemeClr val="accent2"/>
                </a:solidFill>
              </a:rPr>
              <a:t>si les mesures barrières sont possibles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ECC11CF1-759A-AB4B-8EBF-21C192B6CD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6000" y="2268000"/>
            <a:ext cx="5652000" cy="38574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</p:pic>
      <p:grpSp>
        <p:nvGrpSpPr>
          <p:cNvPr id="25" name="Groupe 24"/>
          <p:cNvGrpSpPr/>
          <p:nvPr/>
        </p:nvGrpSpPr>
        <p:grpSpPr>
          <a:xfrm rot="5400000">
            <a:off x="2768896" y="2048850"/>
            <a:ext cx="1351344" cy="792000"/>
            <a:chOff x="2291380" y="3058471"/>
            <a:chExt cx="1264141" cy="915164"/>
          </a:xfrm>
        </p:grpSpPr>
        <p:sp>
          <p:nvSpPr>
            <p:cNvPr id="27" name="Flèche droite 26"/>
            <p:cNvSpPr/>
            <p:nvPr/>
          </p:nvSpPr>
          <p:spPr>
            <a:xfrm>
              <a:off x="2291380" y="3190877"/>
              <a:ext cx="1123949" cy="650349"/>
            </a:xfrm>
            <a:prstGeom prst="rightArrow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  <p:sp>
          <p:nvSpPr>
            <p:cNvPr id="29" name="Rectangle 28"/>
            <p:cNvSpPr/>
            <p:nvPr/>
          </p:nvSpPr>
          <p:spPr>
            <a:xfrm rot="16200000">
              <a:off x="2559573" y="2977687"/>
              <a:ext cx="915164" cy="1076732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fr-FR" sz="1600" b="1" dirty="0">
                  <a:solidFill>
                    <a:srgbClr val="7030A0"/>
                  </a:solidFill>
                </a:rPr>
                <a:t>O</a:t>
              </a:r>
              <a:br>
                <a:rPr lang="fr-FR" sz="1600" b="1" dirty="0">
                  <a:solidFill>
                    <a:srgbClr val="7030A0"/>
                  </a:solidFill>
                </a:rPr>
              </a:br>
              <a:r>
                <a:rPr lang="fr-FR" sz="1600" b="1" dirty="0">
                  <a:solidFill>
                    <a:srgbClr val="7030A0"/>
                  </a:solidFill>
                </a:rPr>
                <a:t>U</a:t>
              </a:r>
              <a:br>
                <a:rPr lang="fr-FR" sz="1600" b="1" dirty="0">
                  <a:solidFill>
                    <a:srgbClr val="7030A0"/>
                  </a:solidFill>
                </a:rPr>
              </a:br>
              <a:r>
                <a:rPr lang="fr-FR" sz="1600" b="1" dirty="0">
                  <a:solidFill>
                    <a:srgbClr val="7030A0"/>
                  </a:solidFill>
                </a:rPr>
                <a:t>I</a:t>
              </a:r>
            </a:p>
          </p:txBody>
        </p:sp>
      </p:grpSp>
      <p:grpSp>
        <p:nvGrpSpPr>
          <p:cNvPr id="2" name="Groupe 1"/>
          <p:cNvGrpSpPr/>
          <p:nvPr/>
        </p:nvGrpSpPr>
        <p:grpSpPr>
          <a:xfrm>
            <a:off x="148250" y="1756270"/>
            <a:ext cx="898057" cy="4500000"/>
            <a:chOff x="541950" y="2741064"/>
            <a:chExt cx="898057" cy="2409108"/>
          </a:xfrm>
        </p:grpSpPr>
        <p:sp>
          <p:nvSpPr>
            <p:cNvPr id="24" name="Flèche vers le bas 23">
              <a:extLst>
                <a:ext uri="{FF2B5EF4-FFF2-40B4-BE49-F238E27FC236}">
                  <a16:creationId xmlns:a16="http://schemas.microsoft.com/office/drawing/2014/main" id="{A0742209-8216-154B-B181-1011DA3C9B07}"/>
                </a:ext>
              </a:extLst>
            </p:cNvPr>
            <p:cNvSpPr/>
            <p:nvPr/>
          </p:nvSpPr>
          <p:spPr>
            <a:xfrm>
              <a:off x="648140" y="2741064"/>
              <a:ext cx="677333" cy="2409108"/>
            </a:xfrm>
            <a:prstGeom prst="downArrow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41950" y="3581109"/>
              <a:ext cx="898057" cy="78483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fr-FR" sz="2400" b="1" dirty="0">
                  <a:solidFill>
                    <a:srgbClr val="ED7D31"/>
                  </a:solidFill>
                </a:rPr>
                <a:t>N</a:t>
              </a:r>
            </a:p>
            <a:p>
              <a:pPr algn="ctr">
                <a:lnSpc>
                  <a:spcPts val="1800"/>
                </a:lnSpc>
              </a:pPr>
              <a:r>
                <a:rPr lang="fr-FR" sz="2400" b="1" dirty="0">
                  <a:solidFill>
                    <a:srgbClr val="ED7D31"/>
                  </a:solidFill>
                </a:rPr>
                <a:t>O</a:t>
              </a:r>
            </a:p>
            <a:p>
              <a:pPr algn="ctr">
                <a:lnSpc>
                  <a:spcPts val="1800"/>
                </a:lnSpc>
              </a:pPr>
              <a:r>
                <a:rPr lang="fr-FR" sz="2400" b="1" dirty="0">
                  <a:solidFill>
                    <a:srgbClr val="ED7D31"/>
                  </a:solidFill>
                </a:rPr>
                <a:t>N</a:t>
              </a:r>
            </a:p>
          </p:txBody>
        </p:sp>
      </p:grpSp>
      <p:sp>
        <p:nvSpPr>
          <p:cNvPr id="15" name="Rectangle : coins arrondis 46">
            <a:extLst>
              <a:ext uri="{FF2B5EF4-FFF2-40B4-BE49-F238E27FC236}">
                <a16:creationId xmlns:a16="http://schemas.microsoft.com/office/drawing/2014/main" id="{F1EC84F8-17D1-434A-AECD-3A99135B97FF}"/>
              </a:ext>
            </a:extLst>
          </p:cNvPr>
          <p:cNvSpPr/>
          <p:nvPr/>
        </p:nvSpPr>
        <p:spPr>
          <a:xfrm>
            <a:off x="1872000" y="144000"/>
            <a:ext cx="8640000" cy="1008000"/>
          </a:xfrm>
          <a:prstGeom prst="round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endParaRPr lang="fr-FR" sz="3200" b="1" dirty="0">
              <a:solidFill>
                <a:srgbClr val="ED7D31"/>
              </a:solidFill>
            </a:endParaRPr>
          </a:p>
          <a:p>
            <a:pPr algn="ctr">
              <a:lnSpc>
                <a:spcPts val="2800"/>
              </a:lnSpc>
            </a:pPr>
            <a:r>
              <a:rPr lang="fr-FR" sz="2000" b="1" dirty="0">
                <a:solidFill>
                  <a:srgbClr val="ED7D31"/>
                </a:solidFill>
              </a:rPr>
              <a:t>Télésoin et Bilan</a:t>
            </a:r>
          </a:p>
        </p:txBody>
      </p:sp>
      <p:sp>
        <p:nvSpPr>
          <p:cNvPr id="16" name="Rectangle : coins arrondis 5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D58EAB0-AC94-7140-A16F-2EED5C4AD237}"/>
              </a:ext>
            </a:extLst>
          </p:cNvPr>
          <p:cNvSpPr/>
          <p:nvPr/>
        </p:nvSpPr>
        <p:spPr>
          <a:xfrm>
            <a:off x="931772" y="2990975"/>
            <a:ext cx="4269971" cy="1138242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2"/>
                </a:solidFill>
              </a:rPr>
              <a:t>Bilan ou renouvellement </a:t>
            </a:r>
          </a:p>
          <a:p>
            <a:pPr algn="ctr"/>
            <a:r>
              <a:rPr lang="fr-FR" b="1" dirty="0">
                <a:solidFill>
                  <a:schemeClr val="accent2"/>
                </a:solidFill>
              </a:rPr>
              <a:t> à réaliser en présentiel avec les mesures barrières</a:t>
            </a:r>
          </a:p>
        </p:txBody>
      </p:sp>
      <p:sp>
        <p:nvSpPr>
          <p:cNvPr id="31" name="Flèche droite 30"/>
          <p:cNvSpPr/>
          <p:nvPr/>
        </p:nvSpPr>
        <p:spPr>
          <a:xfrm rot="5400000">
            <a:off x="3156567" y="4200887"/>
            <a:ext cx="575999" cy="562824"/>
          </a:xfrm>
          <a:prstGeom prst="rightArrow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/>
          </a:p>
        </p:txBody>
      </p:sp>
      <p:grpSp>
        <p:nvGrpSpPr>
          <p:cNvPr id="33" name="Groupe 32"/>
          <p:cNvGrpSpPr/>
          <p:nvPr/>
        </p:nvGrpSpPr>
        <p:grpSpPr>
          <a:xfrm rot="5400000">
            <a:off x="3084565" y="5495967"/>
            <a:ext cx="720000" cy="792000"/>
            <a:chOff x="2231675" y="3058471"/>
            <a:chExt cx="1183655" cy="915164"/>
          </a:xfrm>
        </p:grpSpPr>
        <p:sp>
          <p:nvSpPr>
            <p:cNvPr id="34" name="Flèche droite 33"/>
            <p:cNvSpPr/>
            <p:nvPr/>
          </p:nvSpPr>
          <p:spPr>
            <a:xfrm>
              <a:off x="2291381" y="3190877"/>
              <a:ext cx="1123949" cy="650349"/>
            </a:xfrm>
            <a:prstGeom prst="rightArrow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 dirty="0"/>
            </a:p>
          </p:txBody>
        </p:sp>
        <p:sp>
          <p:nvSpPr>
            <p:cNvPr id="35" name="Rectangle 34"/>
            <p:cNvSpPr/>
            <p:nvPr/>
          </p:nvSpPr>
          <p:spPr>
            <a:xfrm rot="16200000">
              <a:off x="2000247" y="3289899"/>
              <a:ext cx="915164" cy="452308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ts val="1500"/>
                </a:lnSpc>
              </a:pPr>
              <a:endParaRPr lang="fr-FR" sz="1600" b="1" dirty="0">
                <a:solidFill>
                  <a:srgbClr val="7030A0"/>
                </a:solidFill>
              </a:endParaRPr>
            </a:p>
          </p:txBody>
        </p:sp>
      </p:grpSp>
      <p:sp>
        <p:nvSpPr>
          <p:cNvPr id="36" name="Rectangle : coins arrondis 46">
            <a:extLst>
              <a:ext uri="{FF2B5EF4-FFF2-40B4-BE49-F238E27FC236}">
                <a16:creationId xmlns:a16="http://schemas.microsoft.com/office/drawing/2014/main" id="{81FC9BB7-8796-8148-90E2-4408D435E03E}"/>
              </a:ext>
            </a:extLst>
          </p:cNvPr>
          <p:cNvSpPr/>
          <p:nvPr/>
        </p:nvSpPr>
        <p:spPr>
          <a:xfrm>
            <a:off x="1872000" y="144000"/>
            <a:ext cx="8640000" cy="1008000"/>
          </a:xfrm>
          <a:prstGeom prst="round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r>
              <a:rPr lang="fr-FR" sz="3200" b="1" dirty="0">
                <a:solidFill>
                  <a:srgbClr val="7030A0"/>
                </a:solidFill>
              </a:rPr>
              <a:t>CE QUE NOUS DIT L’ARRÊTÉ DU 16 AVRIL 2020</a:t>
            </a:r>
          </a:p>
          <a:p>
            <a:pPr algn="ctr">
              <a:lnSpc>
                <a:spcPts val="2800"/>
              </a:lnSpc>
            </a:pPr>
            <a:endParaRPr lang="fr-FR" sz="2000" b="1" dirty="0">
              <a:solidFill>
                <a:srgbClr val="7030A0"/>
              </a:solidFill>
            </a:endParaRPr>
          </a:p>
        </p:txBody>
      </p:sp>
      <p:sp>
        <p:nvSpPr>
          <p:cNvPr id="37" name="Rectangle : coins arrondis 5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F17F4A5-608C-5547-B708-C8BA437EB474}"/>
              </a:ext>
            </a:extLst>
          </p:cNvPr>
          <p:cNvSpPr/>
          <p:nvPr/>
        </p:nvSpPr>
        <p:spPr>
          <a:xfrm>
            <a:off x="957701" y="4819428"/>
            <a:ext cx="4973727" cy="692219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accent2"/>
                </a:solidFill>
              </a:rPr>
              <a:t>Une fois le bilan initial ou son renouvellement réalisé</a:t>
            </a:r>
          </a:p>
        </p:txBody>
      </p:sp>
    </p:spTree>
    <p:extLst>
      <p:ext uri="{BB962C8B-B14F-4D97-AF65-F5344CB8AC3E}">
        <p14:creationId xmlns:p14="http://schemas.microsoft.com/office/powerpoint/2010/main" val="2784449857"/>
      </p:ext>
    </p:extLst>
  </p:cSld>
  <p:clrMapOvr>
    <a:masterClrMapping/>
  </p:clrMapOvr>
  <p:transition spd="slow" advClick="0" advTm="2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51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151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01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10"/>
                            </p:stCondLst>
                            <p:childTnLst>
                              <p:par>
                                <p:cTn id="59" presetID="53" presetClass="entr" presetSubtype="16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8510"/>
                            </p:stCondLst>
                            <p:childTnLst>
                              <p:par>
                                <p:cTn id="65" presetID="1" presetClass="entr" presetSubtype="0" fill="hold" grpId="2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8" grpId="0" animBg="1"/>
      <p:bldP spid="38" grpId="1" animBg="1"/>
      <p:bldP spid="38" grpId="2" animBg="1"/>
      <p:bldP spid="42" grpId="0" animBg="1"/>
      <p:bldP spid="20" grpId="0" animBg="1"/>
      <p:bldP spid="15" grpId="0"/>
      <p:bldP spid="16" grpId="0" animBg="1"/>
      <p:bldP spid="31" grpId="0" animBg="1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 : coins arrondis 46">
            <a:extLst>
              <a:ext uri="{FF2B5EF4-FFF2-40B4-BE49-F238E27FC236}">
                <a16:creationId xmlns:a16="http://schemas.microsoft.com/office/drawing/2014/main" id="{F1EC84F8-17D1-434A-AECD-3A99135B97FF}"/>
              </a:ext>
            </a:extLst>
          </p:cNvPr>
          <p:cNvSpPr/>
          <p:nvPr/>
        </p:nvSpPr>
        <p:spPr>
          <a:xfrm>
            <a:off x="1862998" y="156235"/>
            <a:ext cx="8464007" cy="453365"/>
          </a:xfrm>
          <a:prstGeom prst="round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7030A0"/>
                </a:solidFill>
              </a:rPr>
              <a:t>MISE EN PLACE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B552A44-D5A5-0B45-BC51-DD988BA98F7B}"/>
              </a:ext>
            </a:extLst>
          </p:cNvPr>
          <p:cNvSpPr/>
          <p:nvPr/>
        </p:nvSpPr>
        <p:spPr>
          <a:xfrm>
            <a:off x="4722493" y="1471064"/>
            <a:ext cx="2880000" cy="863922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400"/>
              </a:lnSpc>
            </a:pPr>
            <a:r>
              <a:rPr lang="fr-FR" sz="2400" b="1" dirty="0">
                <a:solidFill>
                  <a:schemeClr val="accent2"/>
                </a:solidFill>
              </a:rPr>
              <a:t>Prendre rendez-vous avec le patient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BEFF5B59-C2D5-564C-BD1E-69501EA1A8C1}"/>
              </a:ext>
            </a:extLst>
          </p:cNvPr>
          <p:cNvSpPr/>
          <p:nvPr/>
        </p:nvSpPr>
        <p:spPr>
          <a:xfrm>
            <a:off x="4723491" y="3146317"/>
            <a:ext cx="2880000" cy="863922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accent2"/>
                </a:solidFill>
              </a:rPr>
              <a:t>Préparer ses objectifs de séance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6F172638-97FB-BC43-930B-2C217B54905C}"/>
              </a:ext>
            </a:extLst>
          </p:cNvPr>
          <p:cNvSpPr/>
          <p:nvPr/>
        </p:nvSpPr>
        <p:spPr>
          <a:xfrm>
            <a:off x="8882918" y="4849966"/>
            <a:ext cx="2880000" cy="1681631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accent2"/>
                </a:solidFill>
              </a:rPr>
              <a:t>Prévoir un endroit assez dégagé pour présenter des exercices</a:t>
            </a:r>
          </a:p>
        </p:txBody>
      </p:sp>
      <p:sp>
        <p:nvSpPr>
          <p:cNvPr id="7" name="Rectangle : coins arrondis 46">
            <a:extLst>
              <a:ext uri="{FF2B5EF4-FFF2-40B4-BE49-F238E27FC236}">
                <a16:creationId xmlns:a16="http://schemas.microsoft.com/office/drawing/2014/main" id="{F1EC84F8-17D1-434A-AECD-3A99135B97FF}"/>
              </a:ext>
            </a:extLst>
          </p:cNvPr>
          <p:cNvSpPr/>
          <p:nvPr/>
        </p:nvSpPr>
        <p:spPr>
          <a:xfrm>
            <a:off x="567599" y="1451552"/>
            <a:ext cx="2880000" cy="864000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400"/>
              </a:lnSpc>
            </a:pPr>
            <a:r>
              <a:rPr lang="fr-FR" sz="2400" b="1" dirty="0">
                <a:solidFill>
                  <a:schemeClr val="accent2"/>
                </a:solidFill>
              </a:rPr>
              <a:t>Connexion sécurisée recommandée</a:t>
            </a:r>
          </a:p>
        </p:txBody>
      </p:sp>
      <p:pic>
        <p:nvPicPr>
          <p:cNvPr id="8" name="Image 7" descr="Image 3">
            <a:extLst>
              <a:ext uri="{FF2B5EF4-FFF2-40B4-BE49-F238E27FC236}">
                <a16:creationId xmlns:a16="http://schemas.microsoft.com/office/drawing/2014/main" id="{2F7EB986-BA3E-F34E-8F6D-B4660FCAF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27" y="92364"/>
            <a:ext cx="1512028" cy="1104896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 : coins arrondis 10">
            <a:extLst>
              <a:ext uri="{FF2B5EF4-FFF2-40B4-BE49-F238E27FC236}">
                <a16:creationId xmlns:a16="http://schemas.microsoft.com/office/drawing/2014/main" id="{DB552A44-D5A5-0B45-BC51-DD988BA98F7B}"/>
              </a:ext>
            </a:extLst>
          </p:cNvPr>
          <p:cNvSpPr/>
          <p:nvPr/>
        </p:nvSpPr>
        <p:spPr>
          <a:xfrm>
            <a:off x="567599" y="3146317"/>
            <a:ext cx="2880000" cy="3374228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accent2"/>
                </a:solidFill>
              </a:rPr>
              <a:t>Liste des prestataires sur le site du ministères de la santé</a:t>
            </a:r>
          </a:p>
          <a:p>
            <a:pPr algn="ctr"/>
            <a:r>
              <a:rPr lang="fr-FR" sz="1600" dirty="0">
                <a:solidFill>
                  <a:schemeClr val="accent2"/>
                </a:solidFill>
              </a:rPr>
              <a:t>(voir site FFMKR, page </a:t>
            </a:r>
            <a:r>
              <a:rPr lang="fr-FR" sz="1600" dirty="0" err="1">
                <a:solidFill>
                  <a:schemeClr val="accent2"/>
                </a:solidFill>
              </a:rPr>
              <a:t>Télésoin</a:t>
            </a:r>
            <a:r>
              <a:rPr lang="fr-FR" sz="1600" dirty="0">
                <a:solidFill>
                  <a:schemeClr val="accent2"/>
                </a:solidFill>
              </a:rPr>
              <a:t>) </a:t>
            </a:r>
          </a:p>
          <a:p>
            <a:pPr algn="ctr"/>
            <a:r>
              <a:rPr lang="fr-FR" sz="2000" b="1" dirty="0">
                <a:solidFill>
                  <a:schemeClr val="accent2"/>
                </a:solidFill>
              </a:rPr>
              <a:t>Possibilité d’utiliser des connexions classiques (WhatsApp, </a:t>
            </a:r>
            <a:r>
              <a:rPr lang="fr-FR" sz="2000" b="1" dirty="0" err="1">
                <a:solidFill>
                  <a:schemeClr val="accent2"/>
                </a:solidFill>
              </a:rPr>
              <a:t>FaceTime</a:t>
            </a:r>
            <a:r>
              <a:rPr lang="fr-FR" sz="2000" b="1" dirty="0">
                <a:solidFill>
                  <a:schemeClr val="accent2"/>
                </a:solidFill>
              </a:rPr>
              <a:t>, …) pendant la période de la crise du COVID 19</a:t>
            </a:r>
          </a:p>
        </p:txBody>
      </p:sp>
      <p:sp>
        <p:nvSpPr>
          <p:cNvPr id="10" name="Rectangle : coins arrondis 12">
            <a:extLst>
              <a:ext uri="{FF2B5EF4-FFF2-40B4-BE49-F238E27FC236}">
                <a16:creationId xmlns:a16="http://schemas.microsoft.com/office/drawing/2014/main" id="{6F172638-97FB-BC43-930B-2C217B54905C}"/>
              </a:ext>
            </a:extLst>
          </p:cNvPr>
          <p:cNvSpPr/>
          <p:nvPr/>
        </p:nvSpPr>
        <p:spPr>
          <a:xfrm>
            <a:off x="4722493" y="4841630"/>
            <a:ext cx="2880000" cy="1689968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accent2"/>
                </a:solidFill>
              </a:rPr>
              <a:t>Le patient est invité à se connecter via le prestataire choisi selon les modalités du prestataire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5753394" y="2330026"/>
            <a:ext cx="818197" cy="898057"/>
            <a:chOff x="2291381" y="3058472"/>
            <a:chExt cx="1218005" cy="915164"/>
          </a:xfrm>
        </p:grpSpPr>
        <p:sp>
          <p:nvSpPr>
            <p:cNvPr id="15" name="Flèche droite 14"/>
            <p:cNvSpPr/>
            <p:nvPr/>
          </p:nvSpPr>
          <p:spPr>
            <a:xfrm>
              <a:off x="2291381" y="3190877"/>
              <a:ext cx="1123949" cy="650349"/>
            </a:xfrm>
            <a:prstGeom prst="rightArrow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  <p:sp>
          <p:nvSpPr>
            <p:cNvPr id="16" name="Rectangle 15"/>
            <p:cNvSpPr/>
            <p:nvPr/>
          </p:nvSpPr>
          <p:spPr>
            <a:xfrm rot="16200000">
              <a:off x="2450121" y="2914371"/>
              <a:ext cx="915164" cy="1203366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fr-FR" sz="2400" b="1" dirty="0">
                  <a:solidFill>
                    <a:srgbClr val="7030A0"/>
                  </a:solidFill>
                </a:rPr>
                <a:t>O</a:t>
              </a:r>
              <a:br>
                <a:rPr lang="fr-FR" sz="2400" b="1" dirty="0">
                  <a:solidFill>
                    <a:srgbClr val="7030A0"/>
                  </a:solidFill>
                </a:rPr>
              </a:br>
              <a:r>
                <a:rPr lang="fr-FR" sz="2400" b="1" dirty="0">
                  <a:solidFill>
                    <a:srgbClr val="7030A0"/>
                  </a:solidFill>
                </a:rPr>
                <a:t>U</a:t>
              </a:r>
              <a:br>
                <a:rPr lang="fr-FR" sz="2400" b="1" dirty="0">
                  <a:solidFill>
                    <a:srgbClr val="7030A0"/>
                  </a:solidFill>
                </a:rPr>
              </a:br>
              <a:r>
                <a:rPr lang="fr-FR" sz="2400" b="1" dirty="0">
                  <a:solidFill>
                    <a:srgbClr val="7030A0"/>
                  </a:solidFill>
                </a:rPr>
                <a:t>I</a:t>
              </a:r>
            </a:p>
          </p:txBody>
        </p:sp>
      </p:grpSp>
      <p:grpSp>
        <p:nvGrpSpPr>
          <p:cNvPr id="17" name="Groupe 16"/>
          <p:cNvGrpSpPr/>
          <p:nvPr/>
        </p:nvGrpSpPr>
        <p:grpSpPr>
          <a:xfrm rot="5400000">
            <a:off x="5753394" y="3991655"/>
            <a:ext cx="818197" cy="898057"/>
            <a:chOff x="2291381" y="3058472"/>
            <a:chExt cx="1218005" cy="915164"/>
          </a:xfrm>
        </p:grpSpPr>
        <p:sp>
          <p:nvSpPr>
            <p:cNvPr id="18" name="Flèche droite 17"/>
            <p:cNvSpPr/>
            <p:nvPr/>
          </p:nvSpPr>
          <p:spPr>
            <a:xfrm>
              <a:off x="2291381" y="3190877"/>
              <a:ext cx="1123949" cy="650349"/>
            </a:xfrm>
            <a:prstGeom prst="rightArrow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/>
            </a:p>
          </p:txBody>
        </p:sp>
        <p:sp>
          <p:nvSpPr>
            <p:cNvPr id="19" name="Rectangle 18"/>
            <p:cNvSpPr/>
            <p:nvPr/>
          </p:nvSpPr>
          <p:spPr>
            <a:xfrm rot="16200000">
              <a:off x="2450121" y="2914371"/>
              <a:ext cx="915164" cy="1203366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fr-FR" sz="2400" b="1" dirty="0">
                  <a:solidFill>
                    <a:srgbClr val="7030A0"/>
                  </a:solidFill>
                </a:rPr>
                <a:t>O</a:t>
              </a:r>
              <a:br>
                <a:rPr lang="fr-FR" sz="2400" b="1" dirty="0">
                  <a:solidFill>
                    <a:srgbClr val="7030A0"/>
                  </a:solidFill>
                </a:rPr>
              </a:br>
              <a:r>
                <a:rPr lang="fr-FR" sz="2400" b="1" dirty="0">
                  <a:solidFill>
                    <a:srgbClr val="7030A0"/>
                  </a:solidFill>
                </a:rPr>
                <a:t>U</a:t>
              </a:r>
              <a:br>
                <a:rPr lang="fr-FR" sz="2400" b="1" dirty="0">
                  <a:solidFill>
                    <a:srgbClr val="7030A0"/>
                  </a:solidFill>
                </a:rPr>
              </a:br>
              <a:r>
                <a:rPr lang="fr-FR" sz="2400" b="1" dirty="0">
                  <a:solidFill>
                    <a:srgbClr val="7030A0"/>
                  </a:solidFill>
                </a:rPr>
                <a:t>I</a:t>
              </a:r>
            </a:p>
          </p:txBody>
        </p:sp>
      </p:grpSp>
      <p:grpSp>
        <p:nvGrpSpPr>
          <p:cNvPr id="23" name="Groupe 22"/>
          <p:cNvGrpSpPr/>
          <p:nvPr/>
        </p:nvGrpSpPr>
        <p:grpSpPr>
          <a:xfrm>
            <a:off x="3454789" y="5347947"/>
            <a:ext cx="1221316" cy="677333"/>
            <a:chOff x="3291006" y="5175418"/>
            <a:chExt cx="1766408" cy="677333"/>
          </a:xfrm>
        </p:grpSpPr>
        <p:sp>
          <p:nvSpPr>
            <p:cNvPr id="24" name="Flèche vers le bas 23">
              <a:extLst>
                <a:ext uri="{FF2B5EF4-FFF2-40B4-BE49-F238E27FC236}">
                  <a16:creationId xmlns:a16="http://schemas.microsoft.com/office/drawing/2014/main" id="{A285AC6B-7B97-B946-BDFD-BD994B551D0C}"/>
                </a:ext>
              </a:extLst>
            </p:cNvPr>
            <p:cNvSpPr/>
            <p:nvPr/>
          </p:nvSpPr>
          <p:spPr>
            <a:xfrm rot="16200000">
              <a:off x="3847391" y="4642729"/>
              <a:ext cx="677333" cy="1742712"/>
            </a:xfrm>
            <a:prstGeom prst="downArrow">
              <a:avLst/>
            </a:prstGeom>
            <a:solidFill>
              <a:schemeClr val="accent2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7030A0"/>
                </a:solidFill>
              </a:endParaRPr>
            </a:p>
          </p:txBody>
        </p:sp>
        <p:sp>
          <p:nvSpPr>
            <p:cNvPr id="25" name="Rectangle : coins arrondis 1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33BDE434-BD14-154D-A273-A5ADC0471250}"/>
                </a:ext>
              </a:extLst>
            </p:cNvPr>
            <p:cNvSpPr/>
            <p:nvPr/>
          </p:nvSpPr>
          <p:spPr>
            <a:xfrm>
              <a:off x="3291006" y="5280654"/>
              <a:ext cx="1514502" cy="471155"/>
            </a:xfrm>
            <a:prstGeom prst="roundRect">
              <a:avLst/>
            </a:prstGeom>
            <a:noFill/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26" name="Groupe 25"/>
          <p:cNvGrpSpPr/>
          <p:nvPr/>
        </p:nvGrpSpPr>
        <p:grpSpPr>
          <a:xfrm>
            <a:off x="7607172" y="5347947"/>
            <a:ext cx="1221316" cy="677333"/>
            <a:chOff x="3291006" y="5175418"/>
            <a:chExt cx="1766408" cy="677333"/>
          </a:xfrm>
        </p:grpSpPr>
        <p:sp>
          <p:nvSpPr>
            <p:cNvPr id="27" name="Flèche vers le bas 26">
              <a:extLst>
                <a:ext uri="{FF2B5EF4-FFF2-40B4-BE49-F238E27FC236}">
                  <a16:creationId xmlns:a16="http://schemas.microsoft.com/office/drawing/2014/main" id="{A285AC6B-7B97-B946-BDFD-BD994B551D0C}"/>
                </a:ext>
              </a:extLst>
            </p:cNvPr>
            <p:cNvSpPr/>
            <p:nvPr/>
          </p:nvSpPr>
          <p:spPr>
            <a:xfrm rot="16200000">
              <a:off x="3847391" y="4642729"/>
              <a:ext cx="677333" cy="1742712"/>
            </a:xfrm>
            <a:prstGeom prst="downArrow">
              <a:avLst/>
            </a:prstGeom>
            <a:solidFill>
              <a:schemeClr val="accent2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7030A0"/>
                </a:solidFill>
              </a:endParaRPr>
            </a:p>
          </p:txBody>
        </p:sp>
        <p:sp>
          <p:nvSpPr>
            <p:cNvPr id="29" name="Rectangle : coins arrondis 12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33BDE434-BD14-154D-A273-A5ADC0471250}"/>
                </a:ext>
              </a:extLst>
            </p:cNvPr>
            <p:cNvSpPr/>
            <p:nvPr/>
          </p:nvSpPr>
          <p:spPr>
            <a:xfrm>
              <a:off x="3291006" y="5280654"/>
              <a:ext cx="1514502" cy="471155"/>
            </a:xfrm>
            <a:prstGeom prst="roundRect">
              <a:avLst/>
            </a:prstGeom>
            <a:noFill/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rgbClr val="7030A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4646486"/>
      </p:ext>
    </p:extLst>
  </p:cSld>
  <p:clrMapOvr>
    <a:masterClrMapping/>
  </p:clrMapOvr>
  <p:transition spd="slow" advClick="0" advTm="2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53" presetClass="entr" presetSubtype="16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500"/>
                            </p:stCondLst>
                            <p:childTnLst>
                              <p:par>
                                <p:cTn id="53" presetID="1" presetClass="entr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11" grpId="0" animBg="1"/>
      <p:bldP spid="12" grpId="1" animBg="1"/>
      <p:bldP spid="13" grpId="0" animBg="1"/>
      <p:bldP spid="13" grpId="1" animBg="1"/>
      <p:bldP spid="7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 : coins arrondis 46">
            <a:extLst>
              <a:ext uri="{FF2B5EF4-FFF2-40B4-BE49-F238E27FC236}">
                <a16:creationId xmlns:a16="http://schemas.microsoft.com/office/drawing/2014/main" id="{F1EC84F8-17D1-434A-AECD-3A99135B97FF}"/>
              </a:ext>
            </a:extLst>
          </p:cNvPr>
          <p:cNvSpPr/>
          <p:nvPr/>
        </p:nvSpPr>
        <p:spPr>
          <a:xfrm>
            <a:off x="1862998" y="156235"/>
            <a:ext cx="8464007" cy="377165"/>
          </a:xfrm>
          <a:prstGeom prst="round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7030A0"/>
                </a:solidFill>
              </a:rPr>
              <a:t>RÉALISATION D’UNE SÉANCE EN TÉLÉSOIN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B552A44-D5A5-0B45-BC51-DD988BA98F7B}"/>
              </a:ext>
            </a:extLst>
          </p:cNvPr>
          <p:cNvSpPr/>
          <p:nvPr/>
        </p:nvSpPr>
        <p:spPr>
          <a:xfrm>
            <a:off x="1862498" y="934692"/>
            <a:ext cx="9360000" cy="468000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accent2"/>
                </a:solidFill>
              </a:rPr>
              <a:t>Possibilité d’utiliser des logiciels d’exercices pour faciliter la rééducation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BEFF5B59-C2D5-564C-BD1E-69501EA1A8C1}"/>
              </a:ext>
            </a:extLst>
          </p:cNvPr>
          <p:cNvSpPr/>
          <p:nvPr/>
        </p:nvSpPr>
        <p:spPr>
          <a:xfrm>
            <a:off x="1862498" y="2232387"/>
            <a:ext cx="4608000" cy="954157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accent2"/>
                </a:solidFill>
              </a:rPr>
              <a:t>Une durée équivalente à une séance au cabinet ou à domicile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6F172638-97FB-BC43-930B-2C217B54905C}"/>
              </a:ext>
            </a:extLst>
          </p:cNvPr>
          <p:cNvSpPr/>
          <p:nvPr/>
        </p:nvSpPr>
        <p:spPr>
          <a:xfrm>
            <a:off x="6614498" y="2232387"/>
            <a:ext cx="4608000" cy="954157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accent2"/>
                </a:solidFill>
              </a:rPr>
              <a:t>L’objectif de continuité des soins, d’autonomisation, et de suivi à distance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67C8795C-5E6C-D54D-81D6-FD177B864FF2}"/>
              </a:ext>
            </a:extLst>
          </p:cNvPr>
          <p:cNvSpPr/>
          <p:nvPr/>
        </p:nvSpPr>
        <p:spPr>
          <a:xfrm>
            <a:off x="1862497" y="4024563"/>
            <a:ext cx="9360000" cy="468000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accent2"/>
                </a:solidFill>
              </a:rPr>
              <a:t>Un soin couvert par les assurances RCP</a:t>
            </a:r>
          </a:p>
        </p:txBody>
      </p:sp>
      <p:pic>
        <p:nvPicPr>
          <p:cNvPr id="8" name="Image 7" descr="Image 3">
            <a:extLst>
              <a:ext uri="{FF2B5EF4-FFF2-40B4-BE49-F238E27FC236}">
                <a16:creationId xmlns:a16="http://schemas.microsoft.com/office/drawing/2014/main" id="{2F7EB986-BA3E-F34E-8F6D-B4660FCAF3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27" y="92364"/>
            <a:ext cx="1512028" cy="1104896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Rectangle : coins arrondis 6">
            <a:extLst>
              <a:ext uri="{FF2B5EF4-FFF2-40B4-BE49-F238E27FC236}">
                <a16:creationId xmlns:a16="http://schemas.microsoft.com/office/drawing/2014/main" id="{67C8795C-5E6C-D54D-81D6-FD177B864FF2}"/>
              </a:ext>
            </a:extLst>
          </p:cNvPr>
          <p:cNvSpPr/>
          <p:nvPr/>
        </p:nvSpPr>
        <p:spPr>
          <a:xfrm>
            <a:off x="1862497" y="5330085"/>
            <a:ext cx="9360000" cy="468000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>
                <a:solidFill>
                  <a:schemeClr val="accent2"/>
                </a:solidFill>
              </a:rPr>
              <a:t>Une facturation dédiée mise en place rapidement par les éditeurs de logiciel</a:t>
            </a:r>
          </a:p>
        </p:txBody>
      </p:sp>
    </p:spTree>
    <p:extLst>
      <p:ext uri="{BB962C8B-B14F-4D97-AF65-F5344CB8AC3E}">
        <p14:creationId xmlns:p14="http://schemas.microsoft.com/office/powerpoint/2010/main" val="3282919708"/>
      </p:ext>
    </p:extLst>
  </p:cSld>
  <p:clrMapOvr>
    <a:masterClrMapping/>
  </p:clrMapOvr>
  <p:transition spd="slow" advClick="0" advTm="2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0"/>
                            </p:stCondLst>
                            <p:childTnLst>
                              <p:par>
                                <p:cTn id="26" presetID="1" presetClass="entr" presetSubtype="0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11" grpId="0" animBg="1"/>
      <p:bldP spid="12" grpId="0" animBg="1"/>
      <p:bldP spid="13" grpId="0" animBg="1"/>
      <p:bldP spid="7" grpId="0" animBg="1"/>
      <p:bldP spid="27" grpId="0" animBg="1"/>
      <p:bldP spid="27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43219" y="6068955"/>
            <a:ext cx="3599815" cy="57594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oupe 4"/>
          <p:cNvGrpSpPr/>
          <p:nvPr/>
        </p:nvGrpSpPr>
        <p:grpSpPr>
          <a:xfrm>
            <a:off x="2681287" y="2971800"/>
            <a:ext cx="6829425" cy="914400"/>
            <a:chOff x="0" y="0"/>
            <a:chExt cx="6829425" cy="914401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8100"/>
              <a:ext cx="1082675" cy="790575"/>
            </a:xfrm>
            <a:prstGeom prst="rect">
              <a:avLst/>
            </a:prstGeom>
          </p:spPr>
        </p:pic>
        <p:cxnSp>
          <p:nvCxnSpPr>
            <p:cNvPr id="7" name="Connecteur droit 6"/>
            <p:cNvCxnSpPr/>
            <p:nvPr/>
          </p:nvCxnSpPr>
          <p:spPr>
            <a:xfrm>
              <a:off x="1628775" y="0"/>
              <a:ext cx="0" cy="857250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Zone de texte 2"/>
            <p:cNvSpPr txBox="1">
              <a:spLocks noChangeArrowheads="1"/>
            </p:cNvSpPr>
            <p:nvPr/>
          </p:nvSpPr>
          <p:spPr bwMode="auto">
            <a:xfrm>
              <a:off x="1866900" y="190501"/>
              <a:ext cx="4962525" cy="723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  <a:tabLst>
                  <a:tab pos="900430" algn="l"/>
                </a:tabLst>
              </a:pPr>
              <a:r>
                <a:rPr lang="fr-FR" sz="900" b="1" dirty="0">
                  <a:solidFill>
                    <a:srgbClr val="7030A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Nous contacter</a:t>
              </a:r>
              <a:r>
                <a:rPr lang="fr-FR" sz="900" dirty="0">
                  <a:solidFill>
                    <a:srgbClr val="7030A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: 	Sébastien Guérard, Président : 06 03 85 96 28 – president@ffmkr.org</a:t>
              </a:r>
              <a:endPara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07000"/>
                </a:lnSpc>
                <a:spcAft>
                  <a:spcPts val="0"/>
                </a:spcAft>
                <a:tabLst>
                  <a:tab pos="900430" algn="l"/>
                </a:tabLst>
              </a:pPr>
              <a:r>
                <a:rPr lang="fr-FR" sz="900" dirty="0">
                  <a:solidFill>
                    <a:srgbClr val="7030A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	Richard Dana, Délégué général : 06 29 69 28 13 – r.dana@ffmkr.org</a:t>
              </a:r>
              <a:endPara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07000"/>
                </a:lnSpc>
                <a:spcAft>
                  <a:spcPts val="0"/>
                </a:spcAft>
                <a:tabLst>
                  <a:tab pos="900430" algn="l"/>
                </a:tabLst>
              </a:pPr>
              <a:r>
                <a:rPr lang="fr-FR" sz="900" dirty="0">
                  <a:solidFill>
                    <a:srgbClr val="7030A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	Patricia Calmé, Secrétaire : 01 44 83 46 02 – p.calme@ffmkr.org</a:t>
              </a:r>
              <a:endPara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0"/>
                </a:spcAft>
                <a:tabLst>
                  <a:tab pos="900430" algn="l"/>
                </a:tabLst>
              </a:pPr>
              <a:r>
                <a:rPr lang="fr-FR" sz="900" u="sng" dirty="0">
                  <a:solidFill>
                    <a:srgbClr val="7030A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www.ffmkr.org</a:t>
              </a:r>
              <a:endPara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971249"/>
      </p:ext>
    </p:extLst>
  </p:cSld>
  <p:clrMapOvr>
    <a:masterClrMapping/>
  </p:clrMapOvr>
  <p:transition spd="slow" advClick="0" advTm="2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10"/>
                            </p:stCondLst>
                            <p:childTnLst>
                              <p:par>
                                <p:cTn id="14" presetID="53" presetClass="exit" presetSubtype="32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1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2575</TotalTime>
  <Words>617</Words>
  <Application>Microsoft Macintosh PowerPoint</Application>
  <PresentationFormat>Grand écran</PresentationFormat>
  <Paragraphs>80</Paragraphs>
  <Slides>9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  <vt:variant>
        <vt:lpstr>Diaporamas personnalisés</vt:lpstr>
      </vt:variant>
      <vt:variant>
        <vt:i4>1</vt:i4>
      </vt:variant>
    </vt:vector>
  </HeadingPairs>
  <TitlesOfParts>
    <vt:vector size="15" baseType="lpstr">
      <vt:lpstr>Arial</vt:lpstr>
      <vt:lpstr>Arial Black</vt:lpstr>
      <vt:lpstr>Calibri</vt:lpstr>
      <vt:lpstr>Calibri Light</vt:lpstr>
      <vt:lpstr>Thème Office</vt:lpstr>
      <vt:lpstr>Une alternative pour aider nos patients pendant la période de crise du COVID-19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Diaporama personnalisé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Panorama des  aides accordées</dc:title>
  <dc:creator>Rousseau Laurent</dc:creator>
  <cp:lastModifiedBy>Rousseau Laurent</cp:lastModifiedBy>
  <cp:revision>246</cp:revision>
  <dcterms:created xsi:type="dcterms:W3CDTF">2020-04-18T10:35:39Z</dcterms:created>
  <dcterms:modified xsi:type="dcterms:W3CDTF">2020-04-22T07:36:11Z</dcterms:modified>
</cp:coreProperties>
</file>